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62" r:id="rId5"/>
  </p:sldIdLst>
  <p:sldSz cx="9144000" cy="6858000" type="screen4x3"/>
  <p:notesSz cx="6858000" cy="9144000"/>
  <p:custDataLst>
    <p:tags r:id="rId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682350-E222-4B38-BDAD-DEE51D6E2F4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6D01836-559D-4205-AE1D-EAABCE0D208A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marL="180975" indent="0" algn="just"/>
          <a:r>
            <a:rPr lang="kk-KZ" sz="1400" dirty="0" smtClean="0">
              <a:solidFill>
                <a:srgbClr val="002060"/>
              </a:solidFill>
            </a:rPr>
            <a:t>объявление о конкурсе на госзаказ с указанием даты, времени и места проведения размещается на интернет-ресурсах управлений (отделов) образования со сроком пятнадцать рабочих дней;</a:t>
          </a:r>
          <a:endParaRPr lang="ru-RU" sz="14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FB96131-F5D2-4612-A4E1-463FCA62ED22}" type="parTrans" cxnId="{95674124-E592-4D5C-BF69-3A87CC9668C6}">
      <dgm:prSet/>
      <dgm:spPr/>
      <dgm:t>
        <a:bodyPr/>
        <a:lstStyle/>
        <a:p>
          <a:endParaRPr lang="ru-RU" sz="1400"/>
        </a:p>
      </dgm:t>
    </dgm:pt>
    <dgm:pt modelId="{DD7CE591-740D-4807-AE5D-400011004F0A}" type="sibTrans" cxnId="{95674124-E592-4D5C-BF69-3A87CC9668C6}">
      <dgm:prSet/>
      <dgm:spPr/>
      <dgm:t>
        <a:bodyPr/>
        <a:lstStyle/>
        <a:p>
          <a:endParaRPr lang="ru-RU" sz="1400"/>
        </a:p>
      </dgm:t>
    </dgm:pt>
    <dgm:pt modelId="{AAA02239-950C-4794-AAC2-575C5B5CE4BA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kk-KZ" sz="1400" dirty="0" smtClean="0">
            <a:solidFill>
              <a:srgbClr val="002060"/>
            </a:solidFill>
          </a:endParaRPr>
        </a:p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1400" dirty="0" smtClean="0">
              <a:solidFill>
                <a:srgbClr val="002060"/>
              </a:solidFill>
            </a:rPr>
            <a:t>к участию в конкурсе допускаются частные дошкольные организации, уведомившие о начале своей деятельности уполномоченный орган по контролю в сфере образования и науки;</a:t>
          </a:r>
          <a:endParaRPr lang="ru-RU" sz="1400" dirty="0" smtClean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dirty="0">
            <a:solidFill>
              <a:srgbClr val="002060"/>
            </a:solidFill>
          </a:endParaRPr>
        </a:p>
      </dgm:t>
    </dgm:pt>
    <dgm:pt modelId="{9B2E27D1-AB4C-487F-BEA4-9C81A2A4C5F4}" type="parTrans" cxnId="{D8BDB9F0-35B7-4977-B1E8-5D66B6F85979}">
      <dgm:prSet/>
      <dgm:spPr/>
      <dgm:t>
        <a:bodyPr/>
        <a:lstStyle/>
        <a:p>
          <a:endParaRPr lang="ru-RU" sz="1400"/>
        </a:p>
      </dgm:t>
    </dgm:pt>
    <dgm:pt modelId="{B6BE9211-3947-4F3D-A3C3-C512C32DCD3D}" type="sibTrans" cxnId="{D8BDB9F0-35B7-4977-B1E8-5D66B6F85979}">
      <dgm:prSet/>
      <dgm:spPr/>
      <dgm:t>
        <a:bodyPr/>
        <a:lstStyle/>
        <a:p>
          <a:endParaRPr lang="ru-RU" sz="1400"/>
        </a:p>
      </dgm:t>
    </dgm:pt>
    <dgm:pt modelId="{5C7CABEC-CCA6-4A31-A1F3-3E1A3943C73D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kk-KZ" dirty="0" smtClean="0">
              <a:solidFill>
                <a:srgbClr val="002060"/>
              </a:solidFill>
            </a:rPr>
            <a:t>в состав Комиссии входят представители заинтересованных государственных органов местного значения, маслихатов и акиматов, неправительственных организаций, региональной палаты предпринимателей;</a:t>
          </a:r>
          <a:endParaRPr lang="ru-RU" dirty="0"/>
        </a:p>
      </dgm:t>
    </dgm:pt>
    <dgm:pt modelId="{1435590F-6B3A-402A-BB48-7C6A7FE57A5F}" type="parTrans" cxnId="{062CF67F-3B6C-4965-9825-BE4A12DA331E}">
      <dgm:prSet/>
      <dgm:spPr/>
      <dgm:t>
        <a:bodyPr/>
        <a:lstStyle/>
        <a:p>
          <a:endParaRPr lang="ru-RU"/>
        </a:p>
      </dgm:t>
    </dgm:pt>
    <dgm:pt modelId="{FC83B2AA-5BD6-42C2-BC54-242106E59E36}" type="sibTrans" cxnId="{062CF67F-3B6C-4965-9825-BE4A12DA331E}">
      <dgm:prSet/>
      <dgm:spPr/>
      <dgm:t>
        <a:bodyPr/>
        <a:lstStyle/>
        <a:p>
          <a:endParaRPr lang="ru-RU"/>
        </a:p>
      </dgm:t>
    </dgm:pt>
    <dgm:pt modelId="{30879634-1DEE-4C3F-8C55-47A55F6F2612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marL="180975" indent="0">
            <a:tabLst>
              <a:tab pos="6007100" algn="l"/>
            </a:tabLst>
          </a:pPr>
          <a:r>
            <a:rPr lang="kk-KZ" sz="1400" dirty="0" smtClean="0">
              <a:solidFill>
                <a:srgbClr val="002060"/>
              </a:solidFill>
            </a:rPr>
            <a:t> </a:t>
          </a:r>
          <a:r>
            <a:rPr lang="kk-KZ" sz="1300" dirty="0" smtClean="0">
              <a:solidFill>
                <a:srgbClr val="002060"/>
              </a:solidFill>
            </a:rPr>
            <a:t>наряду с юридическими лицами в конкурсе могут принять участие индивидуальные предприниматели;</a:t>
          </a:r>
          <a:endParaRPr lang="ru-RU" sz="13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2795900-256F-4F0D-9483-FB7B25353D74}" type="parTrans" cxnId="{C090C1CD-EFE8-4C01-A956-1860A52C8A9B}">
      <dgm:prSet/>
      <dgm:spPr/>
      <dgm:t>
        <a:bodyPr/>
        <a:lstStyle/>
        <a:p>
          <a:endParaRPr lang="ru-RU"/>
        </a:p>
      </dgm:t>
    </dgm:pt>
    <dgm:pt modelId="{0EF4E871-B72B-4ED0-954C-1037A3C5063D}" type="sibTrans" cxnId="{C090C1CD-EFE8-4C01-A956-1860A52C8A9B}">
      <dgm:prSet/>
      <dgm:spPr/>
      <dgm:t>
        <a:bodyPr/>
        <a:lstStyle/>
        <a:p>
          <a:endParaRPr lang="ru-RU"/>
        </a:p>
      </dgm:t>
    </dgm:pt>
    <dgm:pt modelId="{C2A0176E-3317-4738-BEA1-AB191D4D0C81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marL="85725" indent="0"/>
          <a:r>
            <a:rPr lang="ru-RU" sz="1300" dirty="0" smtClean="0">
              <a:solidFill>
                <a:srgbClr val="002060"/>
              </a:solidFill>
            </a:rPr>
            <a:t>представители управлений (отделов) образования один раз в полгода  проводят изучение деятельности ДО на соответствие требованиям Типовых правил деятельности ДО </a:t>
          </a:r>
          <a:r>
            <a:rPr lang="kk-KZ" sz="1300" dirty="0" smtClean="0">
              <a:solidFill>
                <a:srgbClr val="002060"/>
              </a:solidFill>
            </a:rPr>
            <a:t>и </a:t>
          </a:r>
          <a:r>
            <a:rPr lang="ru-RU" sz="1300" dirty="0" smtClean="0">
              <a:solidFill>
                <a:srgbClr val="002060"/>
              </a:solidFill>
            </a:rPr>
            <a:t>исполнения обязательств договора, выявленные нарушения устраняются в течение </a:t>
          </a:r>
        </a:p>
        <a:p>
          <a:pPr marL="85725" indent="0"/>
          <a:r>
            <a:rPr lang="ru-RU" sz="1300" dirty="0" smtClean="0">
              <a:solidFill>
                <a:srgbClr val="002060"/>
              </a:solidFill>
            </a:rPr>
            <a:t>1 месяца, в противном случае расторгается договор.</a:t>
          </a:r>
          <a:endParaRPr lang="ru-RU" sz="13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99778A-2540-4BF9-AE9E-F6A24B4E1D33}" type="parTrans" cxnId="{3ED7F9FB-B48C-406F-AA71-5053BBCD8C3B}">
      <dgm:prSet/>
      <dgm:spPr/>
      <dgm:t>
        <a:bodyPr/>
        <a:lstStyle/>
        <a:p>
          <a:endParaRPr lang="ru-RU"/>
        </a:p>
      </dgm:t>
    </dgm:pt>
    <dgm:pt modelId="{CCCD4BB8-4892-4968-8F01-4AEF00DC6BD2}" type="sibTrans" cxnId="{3ED7F9FB-B48C-406F-AA71-5053BBCD8C3B}">
      <dgm:prSet/>
      <dgm:spPr/>
      <dgm:t>
        <a:bodyPr/>
        <a:lstStyle/>
        <a:p>
          <a:endParaRPr lang="ru-RU"/>
        </a:p>
      </dgm:t>
    </dgm:pt>
    <dgm:pt modelId="{DDD20644-FD9D-43D5-AE22-771E59EEBADF}" type="pres">
      <dgm:prSet presAssocID="{A3682350-E222-4B38-BDAD-DEE51D6E2F4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8D8256B1-EEA9-4354-80B9-780654E8021E}" type="pres">
      <dgm:prSet presAssocID="{A3682350-E222-4B38-BDAD-DEE51D6E2F40}" presName="Name1" presStyleCnt="0"/>
      <dgm:spPr/>
    </dgm:pt>
    <dgm:pt modelId="{D24E3BA8-63F2-4382-9733-872C6F613905}" type="pres">
      <dgm:prSet presAssocID="{A3682350-E222-4B38-BDAD-DEE51D6E2F40}" presName="cycle" presStyleCnt="0"/>
      <dgm:spPr/>
    </dgm:pt>
    <dgm:pt modelId="{090AECF4-C2AF-42FC-B71E-D075DD072FEB}" type="pres">
      <dgm:prSet presAssocID="{A3682350-E222-4B38-BDAD-DEE51D6E2F40}" presName="srcNode" presStyleLbl="node1" presStyleIdx="0" presStyleCnt="5"/>
      <dgm:spPr/>
    </dgm:pt>
    <dgm:pt modelId="{85EF384B-BDC5-4997-B122-8BBF114F1E52}" type="pres">
      <dgm:prSet presAssocID="{A3682350-E222-4B38-BDAD-DEE51D6E2F40}" presName="conn" presStyleLbl="parChTrans1D2" presStyleIdx="0" presStyleCnt="1"/>
      <dgm:spPr/>
      <dgm:t>
        <a:bodyPr/>
        <a:lstStyle/>
        <a:p>
          <a:endParaRPr lang="ru-RU"/>
        </a:p>
      </dgm:t>
    </dgm:pt>
    <dgm:pt modelId="{A55905AE-D3FA-4CCB-A7BA-6B0A4174B3EB}" type="pres">
      <dgm:prSet presAssocID="{A3682350-E222-4B38-BDAD-DEE51D6E2F40}" presName="extraNode" presStyleLbl="node1" presStyleIdx="0" presStyleCnt="5"/>
      <dgm:spPr/>
    </dgm:pt>
    <dgm:pt modelId="{A3147460-4EC4-4D66-A600-33BC9364A2D3}" type="pres">
      <dgm:prSet presAssocID="{A3682350-E222-4B38-BDAD-DEE51D6E2F40}" presName="dstNode" presStyleLbl="node1" presStyleIdx="0" presStyleCnt="5"/>
      <dgm:spPr/>
    </dgm:pt>
    <dgm:pt modelId="{67049BD2-BA87-4EC3-90AC-A917BE9195F3}" type="pres">
      <dgm:prSet presAssocID="{A6D01836-559D-4205-AE1D-EAABCE0D208A}" presName="text_1" presStyleLbl="node1" presStyleIdx="0" presStyleCnt="5" custScaleY="1251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D7ED20-3E26-412E-81BF-764FAE5D05E4}" type="pres">
      <dgm:prSet presAssocID="{A6D01836-559D-4205-AE1D-EAABCE0D208A}" presName="accent_1" presStyleCnt="0"/>
      <dgm:spPr/>
    </dgm:pt>
    <dgm:pt modelId="{D638BB49-77AE-4DD2-BF9F-A32CCA8EFF9D}" type="pres">
      <dgm:prSet presAssocID="{A6D01836-559D-4205-AE1D-EAABCE0D208A}" presName="accentRepeatNode" presStyleLbl="solidFgAcc1" presStyleIdx="0" presStyleCnt="5" custScaleX="115133"/>
      <dgm:spPr>
        <a:prstGeom prst="foldedCorner">
          <a:avLst/>
        </a:prstGeom>
      </dgm:spPr>
      <dgm:t>
        <a:bodyPr/>
        <a:lstStyle/>
        <a:p>
          <a:endParaRPr lang="ru-RU"/>
        </a:p>
      </dgm:t>
    </dgm:pt>
    <dgm:pt modelId="{BC5F53D7-F476-4572-AC0A-4E6AE4814B85}" type="pres">
      <dgm:prSet presAssocID="{5C7CABEC-CCA6-4A31-A1F3-3E1A3943C73D}" presName="text_2" presStyleLbl="node1" presStyleIdx="1" presStyleCnt="5" custScaleY="1322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D4E0E7-E54C-4B0D-86A0-1EBA9C097413}" type="pres">
      <dgm:prSet presAssocID="{5C7CABEC-CCA6-4A31-A1F3-3E1A3943C73D}" presName="accent_2" presStyleCnt="0"/>
      <dgm:spPr/>
    </dgm:pt>
    <dgm:pt modelId="{C103633C-36A9-4CBC-95FB-CCD9B564D2D7}" type="pres">
      <dgm:prSet presAssocID="{5C7CABEC-CCA6-4A31-A1F3-3E1A3943C73D}" presName="accentRepeatNode" presStyleLbl="solidFgAcc1" presStyleIdx="1" presStyleCnt="5" custScaleX="133332" custLinFactNeighborX="-18849" custLinFactNeighborY="2430"/>
      <dgm:spPr>
        <a:prstGeom prst="foldedCorner">
          <a:avLst/>
        </a:prstGeom>
      </dgm:spPr>
      <dgm:t>
        <a:bodyPr/>
        <a:lstStyle/>
        <a:p>
          <a:endParaRPr lang="ru-RU"/>
        </a:p>
      </dgm:t>
    </dgm:pt>
    <dgm:pt modelId="{C52020EF-E462-4C5A-9047-E326ADAC3F17}" type="pres">
      <dgm:prSet presAssocID="{AAA02239-950C-4794-AAC2-575C5B5CE4BA}" presName="text_3" presStyleLbl="node1" presStyleIdx="2" presStyleCnt="5" custScaleY="129990" custLinFactNeighborX="-1831" custLinFactNeighborY="70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3EB341-1BFE-4701-A017-EF05F7891150}" type="pres">
      <dgm:prSet presAssocID="{AAA02239-950C-4794-AAC2-575C5B5CE4BA}" presName="accent_3" presStyleCnt="0"/>
      <dgm:spPr/>
    </dgm:pt>
    <dgm:pt modelId="{A9A42036-D45C-44BF-A416-6276435D3068}" type="pres">
      <dgm:prSet presAssocID="{AAA02239-950C-4794-AAC2-575C5B5CE4BA}" presName="accentRepeatNode" presStyleLbl="solidFgAcc1" presStyleIdx="2" presStyleCnt="5" custScaleX="134840" custLinFactNeighborX="-25151" custLinFactNeighborY="2732"/>
      <dgm:spPr>
        <a:prstGeom prst="foldedCorner">
          <a:avLst/>
        </a:prstGeom>
      </dgm:spPr>
      <dgm:t>
        <a:bodyPr/>
        <a:lstStyle/>
        <a:p>
          <a:endParaRPr lang="ru-RU"/>
        </a:p>
      </dgm:t>
    </dgm:pt>
    <dgm:pt modelId="{318D164A-F0BD-4936-9E7D-2A44658C4BF2}" type="pres">
      <dgm:prSet presAssocID="{30879634-1DEE-4C3F-8C55-47A55F6F2612}" presName="text_4" presStyleLbl="node1" presStyleIdx="3" presStyleCnt="5" custScaleY="1149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4626B9-CA3A-4DA4-9B1C-B95894B622AD}" type="pres">
      <dgm:prSet presAssocID="{30879634-1DEE-4C3F-8C55-47A55F6F2612}" presName="accent_4" presStyleCnt="0"/>
      <dgm:spPr/>
    </dgm:pt>
    <dgm:pt modelId="{C0915774-DCB9-498A-B9BC-3C2C853F5A5E}" type="pres">
      <dgm:prSet presAssocID="{30879634-1DEE-4C3F-8C55-47A55F6F2612}" presName="accentRepeatNode" presStyleLbl="solidFgAcc1" presStyleIdx="3" presStyleCnt="5" custScaleX="133331" custLinFactNeighborX="-7567" custLinFactNeighborY="-320"/>
      <dgm:spPr>
        <a:prstGeom prst="foldedCorner">
          <a:avLst/>
        </a:prstGeom>
      </dgm:spPr>
      <dgm:t>
        <a:bodyPr/>
        <a:lstStyle/>
        <a:p>
          <a:endParaRPr lang="ru-RU"/>
        </a:p>
      </dgm:t>
    </dgm:pt>
    <dgm:pt modelId="{26355026-ACC9-4E46-93D1-9E05AA6188DD}" type="pres">
      <dgm:prSet presAssocID="{C2A0176E-3317-4738-BEA1-AB191D4D0C81}" presName="text_5" presStyleLbl="node1" presStyleIdx="4" presStyleCnt="5" custScaleY="1338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08000C-A77C-4500-B21F-3221F30B5BBF}" type="pres">
      <dgm:prSet presAssocID="{C2A0176E-3317-4738-BEA1-AB191D4D0C81}" presName="accent_5" presStyleCnt="0"/>
      <dgm:spPr/>
    </dgm:pt>
    <dgm:pt modelId="{5C0BB6B6-5840-47FF-BBB2-5A9F6153B8E6}" type="pres">
      <dgm:prSet presAssocID="{C2A0176E-3317-4738-BEA1-AB191D4D0C81}" presName="accentRepeatNode" presStyleLbl="solidFgAcc1" presStyleIdx="4" presStyleCnt="5" custScaleX="131209"/>
      <dgm:spPr>
        <a:prstGeom prst="foldedCorner">
          <a:avLst/>
        </a:prstGeom>
      </dgm:spPr>
      <dgm:t>
        <a:bodyPr/>
        <a:lstStyle/>
        <a:p>
          <a:endParaRPr lang="ru-RU"/>
        </a:p>
      </dgm:t>
    </dgm:pt>
  </dgm:ptLst>
  <dgm:cxnLst>
    <dgm:cxn modelId="{D501E9BD-A655-4D2B-A6B1-3388F30A4352}" type="presOf" srcId="{A6D01836-559D-4205-AE1D-EAABCE0D208A}" destId="{67049BD2-BA87-4EC3-90AC-A917BE9195F3}" srcOrd="0" destOrd="0" presId="urn:microsoft.com/office/officeart/2008/layout/VerticalCurvedList"/>
    <dgm:cxn modelId="{DDA5281E-48CE-4D3B-99CA-8C04B7DCBE3A}" type="presOf" srcId="{A3682350-E222-4B38-BDAD-DEE51D6E2F40}" destId="{DDD20644-FD9D-43D5-AE22-771E59EEBADF}" srcOrd="0" destOrd="0" presId="urn:microsoft.com/office/officeart/2008/layout/VerticalCurvedList"/>
    <dgm:cxn modelId="{90C5AA71-16E8-48CA-B684-661BAE6D638C}" type="presOf" srcId="{5C7CABEC-CCA6-4A31-A1F3-3E1A3943C73D}" destId="{BC5F53D7-F476-4572-AC0A-4E6AE4814B85}" srcOrd="0" destOrd="0" presId="urn:microsoft.com/office/officeart/2008/layout/VerticalCurvedList"/>
    <dgm:cxn modelId="{ECB8CAC0-1E3D-4CFA-8DF1-D5AFFBBCAC99}" type="presOf" srcId="{AAA02239-950C-4794-AAC2-575C5B5CE4BA}" destId="{C52020EF-E462-4C5A-9047-E326ADAC3F17}" srcOrd="0" destOrd="0" presId="urn:microsoft.com/office/officeart/2008/layout/VerticalCurvedList"/>
    <dgm:cxn modelId="{D8BDB9F0-35B7-4977-B1E8-5D66B6F85979}" srcId="{A3682350-E222-4B38-BDAD-DEE51D6E2F40}" destId="{AAA02239-950C-4794-AAC2-575C5B5CE4BA}" srcOrd="2" destOrd="0" parTransId="{9B2E27D1-AB4C-487F-BEA4-9C81A2A4C5F4}" sibTransId="{B6BE9211-3947-4F3D-A3C3-C512C32DCD3D}"/>
    <dgm:cxn modelId="{C090C1CD-EFE8-4C01-A956-1860A52C8A9B}" srcId="{A3682350-E222-4B38-BDAD-DEE51D6E2F40}" destId="{30879634-1DEE-4C3F-8C55-47A55F6F2612}" srcOrd="3" destOrd="0" parTransId="{32795900-256F-4F0D-9483-FB7B25353D74}" sibTransId="{0EF4E871-B72B-4ED0-954C-1037A3C5063D}"/>
    <dgm:cxn modelId="{062CF67F-3B6C-4965-9825-BE4A12DA331E}" srcId="{A3682350-E222-4B38-BDAD-DEE51D6E2F40}" destId="{5C7CABEC-CCA6-4A31-A1F3-3E1A3943C73D}" srcOrd="1" destOrd="0" parTransId="{1435590F-6B3A-402A-BB48-7C6A7FE57A5F}" sibTransId="{FC83B2AA-5BD6-42C2-BC54-242106E59E36}"/>
    <dgm:cxn modelId="{95674124-E592-4D5C-BF69-3A87CC9668C6}" srcId="{A3682350-E222-4B38-BDAD-DEE51D6E2F40}" destId="{A6D01836-559D-4205-AE1D-EAABCE0D208A}" srcOrd="0" destOrd="0" parTransId="{DFB96131-F5D2-4612-A4E1-463FCA62ED22}" sibTransId="{DD7CE591-740D-4807-AE5D-400011004F0A}"/>
    <dgm:cxn modelId="{E9C70521-1A0D-4B5F-B728-D48E2730DDE5}" type="presOf" srcId="{DD7CE591-740D-4807-AE5D-400011004F0A}" destId="{85EF384B-BDC5-4997-B122-8BBF114F1E52}" srcOrd="0" destOrd="0" presId="urn:microsoft.com/office/officeart/2008/layout/VerticalCurvedList"/>
    <dgm:cxn modelId="{F2F3E827-558F-4147-AA9D-CBB58904EBDC}" type="presOf" srcId="{C2A0176E-3317-4738-BEA1-AB191D4D0C81}" destId="{26355026-ACC9-4E46-93D1-9E05AA6188DD}" srcOrd="0" destOrd="0" presId="urn:microsoft.com/office/officeart/2008/layout/VerticalCurvedList"/>
    <dgm:cxn modelId="{3ED7F9FB-B48C-406F-AA71-5053BBCD8C3B}" srcId="{A3682350-E222-4B38-BDAD-DEE51D6E2F40}" destId="{C2A0176E-3317-4738-BEA1-AB191D4D0C81}" srcOrd="4" destOrd="0" parTransId="{E299778A-2540-4BF9-AE9E-F6A24B4E1D33}" sibTransId="{CCCD4BB8-4892-4968-8F01-4AEF00DC6BD2}"/>
    <dgm:cxn modelId="{77B39CC7-0091-4086-AF1C-025512C315D8}" type="presOf" srcId="{30879634-1DEE-4C3F-8C55-47A55F6F2612}" destId="{318D164A-F0BD-4936-9E7D-2A44658C4BF2}" srcOrd="0" destOrd="0" presId="urn:microsoft.com/office/officeart/2008/layout/VerticalCurvedList"/>
    <dgm:cxn modelId="{4BB5507B-45DE-4B79-BBED-2F741593BB55}" type="presParOf" srcId="{DDD20644-FD9D-43D5-AE22-771E59EEBADF}" destId="{8D8256B1-EEA9-4354-80B9-780654E8021E}" srcOrd="0" destOrd="0" presId="urn:microsoft.com/office/officeart/2008/layout/VerticalCurvedList"/>
    <dgm:cxn modelId="{7B48FA8D-DF1F-4782-9782-EE984EC7CE27}" type="presParOf" srcId="{8D8256B1-EEA9-4354-80B9-780654E8021E}" destId="{D24E3BA8-63F2-4382-9733-872C6F613905}" srcOrd="0" destOrd="0" presId="urn:microsoft.com/office/officeart/2008/layout/VerticalCurvedList"/>
    <dgm:cxn modelId="{EAEE524F-7A1B-4593-95F0-DA0A8F056FB8}" type="presParOf" srcId="{D24E3BA8-63F2-4382-9733-872C6F613905}" destId="{090AECF4-C2AF-42FC-B71E-D075DD072FEB}" srcOrd="0" destOrd="0" presId="urn:microsoft.com/office/officeart/2008/layout/VerticalCurvedList"/>
    <dgm:cxn modelId="{20F16C53-2B04-4810-B77F-EA5B19908E62}" type="presParOf" srcId="{D24E3BA8-63F2-4382-9733-872C6F613905}" destId="{85EF384B-BDC5-4997-B122-8BBF114F1E52}" srcOrd="1" destOrd="0" presId="urn:microsoft.com/office/officeart/2008/layout/VerticalCurvedList"/>
    <dgm:cxn modelId="{F1A6D3B5-8513-4B2E-A0AB-72FE3FA8270A}" type="presParOf" srcId="{D24E3BA8-63F2-4382-9733-872C6F613905}" destId="{A55905AE-D3FA-4CCB-A7BA-6B0A4174B3EB}" srcOrd="2" destOrd="0" presId="urn:microsoft.com/office/officeart/2008/layout/VerticalCurvedList"/>
    <dgm:cxn modelId="{8F8656B1-0537-4D2C-B42B-3233A104AB89}" type="presParOf" srcId="{D24E3BA8-63F2-4382-9733-872C6F613905}" destId="{A3147460-4EC4-4D66-A600-33BC9364A2D3}" srcOrd="3" destOrd="0" presId="urn:microsoft.com/office/officeart/2008/layout/VerticalCurvedList"/>
    <dgm:cxn modelId="{30C8C85D-6F5B-44BA-BB14-6F772A12013D}" type="presParOf" srcId="{8D8256B1-EEA9-4354-80B9-780654E8021E}" destId="{67049BD2-BA87-4EC3-90AC-A917BE9195F3}" srcOrd="1" destOrd="0" presId="urn:microsoft.com/office/officeart/2008/layout/VerticalCurvedList"/>
    <dgm:cxn modelId="{0380F8BE-A684-4DCC-8795-43A796D98720}" type="presParOf" srcId="{8D8256B1-EEA9-4354-80B9-780654E8021E}" destId="{25D7ED20-3E26-412E-81BF-764FAE5D05E4}" srcOrd="2" destOrd="0" presId="urn:microsoft.com/office/officeart/2008/layout/VerticalCurvedList"/>
    <dgm:cxn modelId="{6E817073-301B-4831-90FD-FD0E7D4A054A}" type="presParOf" srcId="{25D7ED20-3E26-412E-81BF-764FAE5D05E4}" destId="{D638BB49-77AE-4DD2-BF9F-A32CCA8EFF9D}" srcOrd="0" destOrd="0" presId="urn:microsoft.com/office/officeart/2008/layout/VerticalCurvedList"/>
    <dgm:cxn modelId="{714256C9-79F1-4509-84DF-B53E1D599CF6}" type="presParOf" srcId="{8D8256B1-EEA9-4354-80B9-780654E8021E}" destId="{BC5F53D7-F476-4572-AC0A-4E6AE4814B85}" srcOrd="3" destOrd="0" presId="urn:microsoft.com/office/officeart/2008/layout/VerticalCurvedList"/>
    <dgm:cxn modelId="{99D0F3AF-CFA5-4262-8D87-FB76CFCAA405}" type="presParOf" srcId="{8D8256B1-EEA9-4354-80B9-780654E8021E}" destId="{98D4E0E7-E54C-4B0D-86A0-1EBA9C097413}" srcOrd="4" destOrd="0" presId="urn:microsoft.com/office/officeart/2008/layout/VerticalCurvedList"/>
    <dgm:cxn modelId="{47B0AC01-D23D-4E0F-A7DD-95FCE8959453}" type="presParOf" srcId="{98D4E0E7-E54C-4B0D-86A0-1EBA9C097413}" destId="{C103633C-36A9-4CBC-95FB-CCD9B564D2D7}" srcOrd="0" destOrd="0" presId="urn:microsoft.com/office/officeart/2008/layout/VerticalCurvedList"/>
    <dgm:cxn modelId="{17E56A66-3005-42C6-86C2-75118EC12426}" type="presParOf" srcId="{8D8256B1-EEA9-4354-80B9-780654E8021E}" destId="{C52020EF-E462-4C5A-9047-E326ADAC3F17}" srcOrd="5" destOrd="0" presId="urn:microsoft.com/office/officeart/2008/layout/VerticalCurvedList"/>
    <dgm:cxn modelId="{EA1909E4-8E09-4831-8CB8-1A403FB776E1}" type="presParOf" srcId="{8D8256B1-EEA9-4354-80B9-780654E8021E}" destId="{BD3EB341-1BFE-4701-A017-EF05F7891150}" srcOrd="6" destOrd="0" presId="urn:microsoft.com/office/officeart/2008/layout/VerticalCurvedList"/>
    <dgm:cxn modelId="{37E037DC-79B9-45A5-9585-CE6F1FC66AE6}" type="presParOf" srcId="{BD3EB341-1BFE-4701-A017-EF05F7891150}" destId="{A9A42036-D45C-44BF-A416-6276435D3068}" srcOrd="0" destOrd="0" presId="urn:microsoft.com/office/officeart/2008/layout/VerticalCurvedList"/>
    <dgm:cxn modelId="{B79CCD3F-FA3C-4883-BC10-7623AC4DC715}" type="presParOf" srcId="{8D8256B1-EEA9-4354-80B9-780654E8021E}" destId="{318D164A-F0BD-4936-9E7D-2A44658C4BF2}" srcOrd="7" destOrd="0" presId="urn:microsoft.com/office/officeart/2008/layout/VerticalCurvedList"/>
    <dgm:cxn modelId="{542F1E42-815B-4548-8E17-AC27865082D5}" type="presParOf" srcId="{8D8256B1-EEA9-4354-80B9-780654E8021E}" destId="{CC4626B9-CA3A-4DA4-9B1C-B95894B622AD}" srcOrd="8" destOrd="0" presId="urn:microsoft.com/office/officeart/2008/layout/VerticalCurvedList"/>
    <dgm:cxn modelId="{54A5A7F6-62FC-42FE-BA82-5FB5883E8271}" type="presParOf" srcId="{CC4626B9-CA3A-4DA4-9B1C-B95894B622AD}" destId="{C0915774-DCB9-498A-B9BC-3C2C853F5A5E}" srcOrd="0" destOrd="0" presId="urn:microsoft.com/office/officeart/2008/layout/VerticalCurvedList"/>
    <dgm:cxn modelId="{2A382D49-30FE-4D7D-BB03-3F8FD7223C81}" type="presParOf" srcId="{8D8256B1-EEA9-4354-80B9-780654E8021E}" destId="{26355026-ACC9-4E46-93D1-9E05AA6188DD}" srcOrd="9" destOrd="0" presId="urn:microsoft.com/office/officeart/2008/layout/VerticalCurvedList"/>
    <dgm:cxn modelId="{8D5D8A7D-42A8-4E3F-A0A2-7B1AEE1E785C}" type="presParOf" srcId="{8D8256B1-EEA9-4354-80B9-780654E8021E}" destId="{7008000C-A77C-4500-B21F-3221F30B5BBF}" srcOrd="10" destOrd="0" presId="urn:microsoft.com/office/officeart/2008/layout/VerticalCurvedList"/>
    <dgm:cxn modelId="{A683D680-4D63-4F33-A336-41AD224BFBB5}" type="presParOf" srcId="{7008000C-A77C-4500-B21F-3221F30B5BBF}" destId="{5C0BB6B6-5840-47FF-BBB2-5A9F6153B8E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682350-E222-4B38-BDAD-DEE51D6E2F4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6D01836-559D-4205-AE1D-EAABCE0D208A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marL="85725" indent="0"/>
          <a:r>
            <a:rPr lang="kk-KZ" sz="1400" dirty="0" smtClean="0">
              <a:solidFill>
                <a:srgbClr val="002060"/>
              </a:solidFill>
            </a:rPr>
            <a:t>перечень документов дополнен заключениями СЭС и  пожарной безопасности о соответствии;</a:t>
          </a:r>
          <a:endParaRPr lang="ru-RU" sz="14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FB96131-F5D2-4612-A4E1-463FCA62ED22}" type="parTrans" cxnId="{95674124-E592-4D5C-BF69-3A87CC9668C6}">
      <dgm:prSet/>
      <dgm:spPr/>
      <dgm:t>
        <a:bodyPr/>
        <a:lstStyle/>
        <a:p>
          <a:endParaRPr lang="ru-RU"/>
        </a:p>
      </dgm:t>
    </dgm:pt>
    <dgm:pt modelId="{DD7CE591-740D-4807-AE5D-400011004F0A}" type="sibTrans" cxnId="{95674124-E592-4D5C-BF69-3A87CC9668C6}">
      <dgm:prSet/>
      <dgm:spPr/>
      <dgm:t>
        <a:bodyPr/>
        <a:lstStyle/>
        <a:p>
          <a:endParaRPr lang="ru-RU"/>
        </a:p>
      </dgm:t>
    </dgm:pt>
    <dgm:pt modelId="{AAA02239-950C-4794-AAC2-575C5B5CE4BA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marL="85725" indent="0" algn="just"/>
          <a:r>
            <a:rPr lang="ru-RU" sz="1400" dirty="0" smtClean="0">
              <a:solidFill>
                <a:srgbClr val="002060"/>
              </a:solidFill>
            </a:rPr>
            <a:t>все документы для участия в конкурсе предоставляются организатору в прошитом виде, с пронумерованными страницами, с печатью и подписью учредителя на последней странице;</a:t>
          </a:r>
          <a:endParaRPr lang="ru-RU" sz="1400" dirty="0">
            <a:solidFill>
              <a:srgbClr val="002060"/>
            </a:solidFill>
          </a:endParaRPr>
        </a:p>
      </dgm:t>
    </dgm:pt>
    <dgm:pt modelId="{9B2E27D1-AB4C-487F-BEA4-9C81A2A4C5F4}" type="parTrans" cxnId="{D8BDB9F0-35B7-4977-B1E8-5D66B6F85979}">
      <dgm:prSet/>
      <dgm:spPr/>
      <dgm:t>
        <a:bodyPr/>
        <a:lstStyle/>
        <a:p>
          <a:endParaRPr lang="ru-RU"/>
        </a:p>
      </dgm:t>
    </dgm:pt>
    <dgm:pt modelId="{B6BE9211-3947-4F3D-A3C3-C512C32DCD3D}" type="sibTrans" cxnId="{D8BDB9F0-35B7-4977-B1E8-5D66B6F85979}">
      <dgm:prSet/>
      <dgm:spPr/>
      <dgm:t>
        <a:bodyPr/>
        <a:lstStyle/>
        <a:p>
          <a:endParaRPr lang="ru-RU"/>
        </a:p>
      </dgm:t>
    </dgm:pt>
    <dgm:pt modelId="{8A514C18-2033-4DC6-939A-E151D37E88A3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1400" dirty="0" smtClean="0">
              <a:solidFill>
                <a:srgbClr val="002060"/>
              </a:solidFill>
            </a:rPr>
            <a:t>представленные заявки рассматриваются комиссией на заседании в течение пяти рабочих дней;</a:t>
          </a:r>
          <a:endParaRPr lang="ru-RU" sz="14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8DFFF8-3C69-4193-9C74-4915365DE69D}" type="parTrans" cxnId="{48C8A454-2D22-445B-A4F2-16C4214B48A5}">
      <dgm:prSet/>
      <dgm:spPr/>
      <dgm:t>
        <a:bodyPr/>
        <a:lstStyle/>
        <a:p>
          <a:endParaRPr lang="ru-RU"/>
        </a:p>
      </dgm:t>
    </dgm:pt>
    <dgm:pt modelId="{CAFAC911-3B75-4DA3-90F9-7E2C1776F0AF}" type="sibTrans" cxnId="{48C8A454-2D22-445B-A4F2-16C4214B48A5}">
      <dgm:prSet/>
      <dgm:spPr/>
      <dgm:t>
        <a:bodyPr/>
        <a:lstStyle/>
        <a:p>
          <a:endParaRPr lang="ru-RU"/>
        </a:p>
      </dgm:t>
    </dgm:pt>
    <dgm:pt modelId="{42DA78EC-B5DF-4E75-926D-E10F1BA2F7D8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marL="85725" indent="0" algn="just"/>
          <a:r>
            <a:rPr lang="ru-RU" sz="1400" dirty="0" smtClean="0">
              <a:solidFill>
                <a:srgbClr val="002060"/>
              </a:solidFill>
            </a:rPr>
            <a:t>после заседания комиссии объявляется решение о предварительном допуске к участию в конкурсе, которое принимается в течение 3-х рабочих дней со дня вскрытия заявок;</a:t>
          </a:r>
          <a:endParaRPr lang="ru-RU" sz="14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628ACD-1DC9-4F2B-A7FD-AD47DB5C8918}" type="parTrans" cxnId="{F3A45BBB-A2A0-400D-8057-A0EA6A36B6A9}">
      <dgm:prSet/>
      <dgm:spPr/>
      <dgm:t>
        <a:bodyPr/>
        <a:lstStyle/>
        <a:p>
          <a:endParaRPr lang="ru-RU"/>
        </a:p>
      </dgm:t>
    </dgm:pt>
    <dgm:pt modelId="{0CB66444-7379-403F-80C0-9AA7C8973A28}" type="sibTrans" cxnId="{F3A45BBB-A2A0-400D-8057-A0EA6A36B6A9}">
      <dgm:prSet/>
      <dgm:spPr/>
      <dgm:t>
        <a:bodyPr/>
        <a:lstStyle/>
        <a:p>
          <a:endParaRPr lang="ru-RU"/>
        </a:p>
      </dgm:t>
    </dgm:pt>
    <dgm:pt modelId="{40960132-60F8-4710-BF68-84EE2A3F37A6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endParaRPr lang="ru-RU"/>
        </a:p>
      </dgm:t>
    </dgm:pt>
    <dgm:pt modelId="{1E729396-77CA-420A-A90E-1BAB4DE1D33A}" type="parTrans" cxnId="{61A47B30-9BC1-43F7-889A-21AAFBE58351}">
      <dgm:prSet/>
      <dgm:spPr/>
      <dgm:t>
        <a:bodyPr/>
        <a:lstStyle/>
        <a:p>
          <a:endParaRPr lang="ru-RU"/>
        </a:p>
      </dgm:t>
    </dgm:pt>
    <dgm:pt modelId="{91FBF6BC-CC59-4168-8B59-0336CAD118E3}" type="sibTrans" cxnId="{61A47B30-9BC1-43F7-889A-21AAFBE58351}">
      <dgm:prSet/>
      <dgm:spPr/>
      <dgm:t>
        <a:bodyPr/>
        <a:lstStyle/>
        <a:p>
          <a:endParaRPr lang="ru-RU"/>
        </a:p>
      </dgm:t>
    </dgm:pt>
    <dgm:pt modelId="{DDD20644-FD9D-43D5-AE22-771E59EEBADF}" type="pres">
      <dgm:prSet presAssocID="{A3682350-E222-4B38-BDAD-DEE51D6E2F4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8D8256B1-EEA9-4354-80B9-780654E8021E}" type="pres">
      <dgm:prSet presAssocID="{A3682350-E222-4B38-BDAD-DEE51D6E2F40}" presName="Name1" presStyleCnt="0"/>
      <dgm:spPr/>
    </dgm:pt>
    <dgm:pt modelId="{D24E3BA8-63F2-4382-9733-872C6F613905}" type="pres">
      <dgm:prSet presAssocID="{A3682350-E222-4B38-BDAD-DEE51D6E2F40}" presName="cycle" presStyleCnt="0"/>
      <dgm:spPr/>
    </dgm:pt>
    <dgm:pt modelId="{090AECF4-C2AF-42FC-B71E-D075DD072FEB}" type="pres">
      <dgm:prSet presAssocID="{A3682350-E222-4B38-BDAD-DEE51D6E2F40}" presName="srcNode" presStyleLbl="node1" presStyleIdx="0" presStyleCnt="5"/>
      <dgm:spPr/>
    </dgm:pt>
    <dgm:pt modelId="{85EF384B-BDC5-4997-B122-8BBF114F1E52}" type="pres">
      <dgm:prSet presAssocID="{A3682350-E222-4B38-BDAD-DEE51D6E2F40}" presName="conn" presStyleLbl="parChTrans1D2" presStyleIdx="0" presStyleCnt="1"/>
      <dgm:spPr/>
      <dgm:t>
        <a:bodyPr/>
        <a:lstStyle/>
        <a:p>
          <a:endParaRPr lang="ru-RU"/>
        </a:p>
      </dgm:t>
    </dgm:pt>
    <dgm:pt modelId="{A55905AE-D3FA-4CCB-A7BA-6B0A4174B3EB}" type="pres">
      <dgm:prSet presAssocID="{A3682350-E222-4B38-BDAD-DEE51D6E2F40}" presName="extraNode" presStyleLbl="node1" presStyleIdx="0" presStyleCnt="5"/>
      <dgm:spPr/>
    </dgm:pt>
    <dgm:pt modelId="{A3147460-4EC4-4D66-A600-33BC9364A2D3}" type="pres">
      <dgm:prSet presAssocID="{A3682350-E222-4B38-BDAD-DEE51D6E2F40}" presName="dstNode" presStyleLbl="node1" presStyleIdx="0" presStyleCnt="5"/>
      <dgm:spPr/>
    </dgm:pt>
    <dgm:pt modelId="{67049BD2-BA87-4EC3-90AC-A917BE9195F3}" type="pres">
      <dgm:prSet presAssocID="{A6D01836-559D-4205-AE1D-EAABCE0D208A}" presName="text_1" presStyleLbl="node1" presStyleIdx="0" presStyleCnt="5" custScaleY="1154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D7ED20-3E26-412E-81BF-764FAE5D05E4}" type="pres">
      <dgm:prSet presAssocID="{A6D01836-559D-4205-AE1D-EAABCE0D208A}" presName="accent_1" presStyleCnt="0"/>
      <dgm:spPr/>
    </dgm:pt>
    <dgm:pt modelId="{D638BB49-77AE-4DD2-BF9F-A32CCA8EFF9D}" type="pres">
      <dgm:prSet presAssocID="{A6D01836-559D-4205-AE1D-EAABCE0D208A}" presName="accentRepeatNode" presStyleLbl="solidFgAcc1" presStyleIdx="0" presStyleCnt="5" custScaleX="122971"/>
      <dgm:spPr>
        <a:prstGeom prst="foldedCorner">
          <a:avLst/>
        </a:prstGeom>
      </dgm:spPr>
      <dgm:t>
        <a:bodyPr/>
        <a:lstStyle/>
        <a:p>
          <a:endParaRPr lang="ru-RU"/>
        </a:p>
      </dgm:t>
    </dgm:pt>
    <dgm:pt modelId="{3365C091-FCDE-434B-9ACB-D1CF054B353C}" type="pres">
      <dgm:prSet presAssocID="{AAA02239-950C-4794-AAC2-575C5B5CE4BA}" presName="text_2" presStyleLbl="node1" presStyleIdx="1" presStyleCnt="5" custScaleY="1147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E1E7F9-C5C3-41D7-B90C-5DE71C00573B}" type="pres">
      <dgm:prSet presAssocID="{AAA02239-950C-4794-AAC2-575C5B5CE4BA}" presName="accent_2" presStyleCnt="0"/>
      <dgm:spPr/>
    </dgm:pt>
    <dgm:pt modelId="{A9A42036-D45C-44BF-A416-6276435D3068}" type="pres">
      <dgm:prSet presAssocID="{AAA02239-950C-4794-AAC2-575C5B5CE4BA}" presName="accentRepeatNode" presStyleLbl="solidFgAcc1" presStyleIdx="1" presStyleCnt="5" custScaleX="133351" custLinFactNeighborX="-7956" custLinFactNeighborY="-113"/>
      <dgm:spPr>
        <a:prstGeom prst="foldedCorner">
          <a:avLst/>
        </a:prstGeom>
      </dgm:spPr>
      <dgm:t>
        <a:bodyPr/>
        <a:lstStyle/>
        <a:p>
          <a:endParaRPr lang="ru-RU"/>
        </a:p>
      </dgm:t>
    </dgm:pt>
    <dgm:pt modelId="{5E3ED367-EA6A-474A-872E-B45F5BC42306}" type="pres">
      <dgm:prSet presAssocID="{8A514C18-2033-4DC6-939A-E151D37E88A3}" presName="text_3" presStyleLbl="node1" presStyleIdx="2" presStyleCnt="5" custScaleY="125280" custLinFactNeighborX="0" custLinFactNeighborY="-6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49D772-5E73-4C9A-96F7-5EF4CFB691A9}" type="pres">
      <dgm:prSet presAssocID="{8A514C18-2033-4DC6-939A-E151D37E88A3}" presName="accent_3" presStyleCnt="0"/>
      <dgm:spPr/>
    </dgm:pt>
    <dgm:pt modelId="{99B60B0F-5F49-404D-94AB-F8E99FF9D3A2}" type="pres">
      <dgm:prSet presAssocID="{8A514C18-2033-4DC6-939A-E151D37E88A3}" presName="accentRepeatNode" presStyleLbl="solidFgAcc1" presStyleIdx="2" presStyleCnt="5" custScaleX="126177" custLinFactNeighborX="-8630" custLinFactNeighborY="-3451"/>
      <dgm:spPr>
        <a:prstGeom prst="foldedCorner">
          <a:avLst/>
        </a:prstGeom>
      </dgm:spPr>
      <dgm:t>
        <a:bodyPr/>
        <a:lstStyle/>
        <a:p>
          <a:endParaRPr lang="ru-RU"/>
        </a:p>
      </dgm:t>
    </dgm:pt>
    <dgm:pt modelId="{872E6564-258D-4C72-A1A6-BA6B2519B2E9}" type="pres">
      <dgm:prSet presAssocID="{42DA78EC-B5DF-4E75-926D-E10F1BA2F7D8}" presName="text_4" presStyleLbl="node1" presStyleIdx="3" presStyleCnt="5" custScaleY="1050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9CBF4B-651D-4250-886F-321D6EDD7341}" type="pres">
      <dgm:prSet presAssocID="{42DA78EC-B5DF-4E75-926D-E10F1BA2F7D8}" presName="accent_4" presStyleCnt="0"/>
      <dgm:spPr/>
    </dgm:pt>
    <dgm:pt modelId="{8862238B-4F13-48E6-8366-6B15CF80070F}" type="pres">
      <dgm:prSet presAssocID="{42DA78EC-B5DF-4E75-926D-E10F1BA2F7D8}" presName="accentRepeatNode" presStyleLbl="solidFgAcc1" presStyleIdx="3" presStyleCnt="5" custScaleX="127424"/>
      <dgm:spPr>
        <a:prstGeom prst="foldedCorner">
          <a:avLst/>
        </a:prstGeom>
      </dgm:spPr>
      <dgm:t>
        <a:bodyPr/>
        <a:lstStyle/>
        <a:p>
          <a:endParaRPr lang="ru-RU"/>
        </a:p>
      </dgm:t>
    </dgm:pt>
    <dgm:pt modelId="{3082775E-B8E2-4173-80F9-1E40896EDD68}" type="pres">
      <dgm:prSet presAssocID="{40960132-60F8-4710-BF68-84EE2A3F37A6}" presName="text_5" presStyleLbl="node1" presStyleIdx="4" presStyleCnt="5" custLinFactNeighborX="2803" custLinFactNeighborY="18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9AE35B-164D-47CE-90EE-FA0ACE8E9999}" type="pres">
      <dgm:prSet presAssocID="{40960132-60F8-4710-BF68-84EE2A3F37A6}" presName="accent_5" presStyleCnt="0"/>
      <dgm:spPr/>
    </dgm:pt>
    <dgm:pt modelId="{21A4BFE6-3604-4FBC-A444-26C4892D96D0}" type="pres">
      <dgm:prSet presAssocID="{40960132-60F8-4710-BF68-84EE2A3F37A6}" presName="accentRepeatNode" presStyleLbl="solidFgAcc1" presStyleIdx="4" presStyleCnt="5" custScaleX="116942"/>
      <dgm:spPr>
        <a:prstGeom prst="foldedCorner">
          <a:avLst/>
        </a:prstGeom>
      </dgm:spPr>
      <dgm:t>
        <a:bodyPr/>
        <a:lstStyle/>
        <a:p>
          <a:endParaRPr lang="ru-RU"/>
        </a:p>
      </dgm:t>
    </dgm:pt>
  </dgm:ptLst>
  <dgm:cxnLst>
    <dgm:cxn modelId="{865BEE42-7C96-47FA-9332-44D75ACE4817}" type="presOf" srcId="{DD7CE591-740D-4807-AE5D-400011004F0A}" destId="{85EF384B-BDC5-4997-B122-8BBF114F1E52}" srcOrd="0" destOrd="0" presId="urn:microsoft.com/office/officeart/2008/layout/VerticalCurvedList"/>
    <dgm:cxn modelId="{AC00713D-AEF9-4557-B09A-51EE5C2B3808}" type="presOf" srcId="{42DA78EC-B5DF-4E75-926D-E10F1BA2F7D8}" destId="{872E6564-258D-4C72-A1A6-BA6B2519B2E9}" srcOrd="0" destOrd="0" presId="urn:microsoft.com/office/officeart/2008/layout/VerticalCurvedList"/>
    <dgm:cxn modelId="{F3A45BBB-A2A0-400D-8057-A0EA6A36B6A9}" srcId="{A3682350-E222-4B38-BDAD-DEE51D6E2F40}" destId="{42DA78EC-B5DF-4E75-926D-E10F1BA2F7D8}" srcOrd="3" destOrd="0" parTransId="{E3628ACD-1DC9-4F2B-A7FD-AD47DB5C8918}" sibTransId="{0CB66444-7379-403F-80C0-9AA7C8973A28}"/>
    <dgm:cxn modelId="{EE4E1994-B97F-41AA-9345-E0B7FB13B978}" type="presOf" srcId="{AAA02239-950C-4794-AAC2-575C5B5CE4BA}" destId="{3365C091-FCDE-434B-9ACB-D1CF054B353C}" srcOrd="0" destOrd="0" presId="urn:microsoft.com/office/officeart/2008/layout/VerticalCurvedList"/>
    <dgm:cxn modelId="{7EBE1EEB-2E63-48E5-9E41-332159C3A170}" type="presOf" srcId="{A3682350-E222-4B38-BDAD-DEE51D6E2F40}" destId="{DDD20644-FD9D-43D5-AE22-771E59EEBADF}" srcOrd="0" destOrd="0" presId="urn:microsoft.com/office/officeart/2008/layout/VerticalCurvedList"/>
    <dgm:cxn modelId="{D8BDB9F0-35B7-4977-B1E8-5D66B6F85979}" srcId="{A3682350-E222-4B38-BDAD-DEE51D6E2F40}" destId="{AAA02239-950C-4794-AAC2-575C5B5CE4BA}" srcOrd="1" destOrd="0" parTransId="{9B2E27D1-AB4C-487F-BEA4-9C81A2A4C5F4}" sibTransId="{B6BE9211-3947-4F3D-A3C3-C512C32DCD3D}"/>
    <dgm:cxn modelId="{6F8F1E35-E8E1-4E12-B4F5-ADC7A981566E}" type="presOf" srcId="{40960132-60F8-4710-BF68-84EE2A3F37A6}" destId="{3082775E-B8E2-4173-80F9-1E40896EDD68}" srcOrd="0" destOrd="0" presId="urn:microsoft.com/office/officeart/2008/layout/VerticalCurvedList"/>
    <dgm:cxn modelId="{48C8A454-2D22-445B-A4F2-16C4214B48A5}" srcId="{A3682350-E222-4B38-BDAD-DEE51D6E2F40}" destId="{8A514C18-2033-4DC6-939A-E151D37E88A3}" srcOrd="2" destOrd="0" parTransId="{AE8DFFF8-3C69-4193-9C74-4915365DE69D}" sibTransId="{CAFAC911-3B75-4DA3-90F9-7E2C1776F0AF}"/>
    <dgm:cxn modelId="{61A47B30-9BC1-43F7-889A-21AAFBE58351}" srcId="{A3682350-E222-4B38-BDAD-DEE51D6E2F40}" destId="{40960132-60F8-4710-BF68-84EE2A3F37A6}" srcOrd="4" destOrd="0" parTransId="{1E729396-77CA-420A-A90E-1BAB4DE1D33A}" sibTransId="{91FBF6BC-CC59-4168-8B59-0336CAD118E3}"/>
    <dgm:cxn modelId="{95674124-E592-4D5C-BF69-3A87CC9668C6}" srcId="{A3682350-E222-4B38-BDAD-DEE51D6E2F40}" destId="{A6D01836-559D-4205-AE1D-EAABCE0D208A}" srcOrd="0" destOrd="0" parTransId="{DFB96131-F5D2-4612-A4E1-463FCA62ED22}" sibTransId="{DD7CE591-740D-4807-AE5D-400011004F0A}"/>
    <dgm:cxn modelId="{5EDBB4E0-5D90-4860-8D01-68E771C65500}" type="presOf" srcId="{A6D01836-559D-4205-AE1D-EAABCE0D208A}" destId="{67049BD2-BA87-4EC3-90AC-A917BE9195F3}" srcOrd="0" destOrd="0" presId="urn:microsoft.com/office/officeart/2008/layout/VerticalCurvedList"/>
    <dgm:cxn modelId="{43972AB1-F9D4-49C3-8494-9247D0C3DD45}" type="presOf" srcId="{8A514C18-2033-4DC6-939A-E151D37E88A3}" destId="{5E3ED367-EA6A-474A-872E-B45F5BC42306}" srcOrd="0" destOrd="0" presId="urn:microsoft.com/office/officeart/2008/layout/VerticalCurvedList"/>
    <dgm:cxn modelId="{7CBDB578-C1F7-4A07-9942-C636990B282D}" type="presParOf" srcId="{DDD20644-FD9D-43D5-AE22-771E59EEBADF}" destId="{8D8256B1-EEA9-4354-80B9-780654E8021E}" srcOrd="0" destOrd="0" presId="urn:microsoft.com/office/officeart/2008/layout/VerticalCurvedList"/>
    <dgm:cxn modelId="{8BD120AD-A57C-4551-8508-98A8E89F1FBB}" type="presParOf" srcId="{8D8256B1-EEA9-4354-80B9-780654E8021E}" destId="{D24E3BA8-63F2-4382-9733-872C6F613905}" srcOrd="0" destOrd="0" presId="urn:microsoft.com/office/officeart/2008/layout/VerticalCurvedList"/>
    <dgm:cxn modelId="{3E9E50CC-FC7E-45BB-816E-7D77A4BDB160}" type="presParOf" srcId="{D24E3BA8-63F2-4382-9733-872C6F613905}" destId="{090AECF4-C2AF-42FC-B71E-D075DD072FEB}" srcOrd="0" destOrd="0" presId="urn:microsoft.com/office/officeart/2008/layout/VerticalCurvedList"/>
    <dgm:cxn modelId="{35C2E44D-2457-4E5F-8A63-7A7E3FCEA424}" type="presParOf" srcId="{D24E3BA8-63F2-4382-9733-872C6F613905}" destId="{85EF384B-BDC5-4997-B122-8BBF114F1E52}" srcOrd="1" destOrd="0" presId="urn:microsoft.com/office/officeart/2008/layout/VerticalCurvedList"/>
    <dgm:cxn modelId="{DD11E5AA-8FB0-4233-A2E1-ED29DA7F30DC}" type="presParOf" srcId="{D24E3BA8-63F2-4382-9733-872C6F613905}" destId="{A55905AE-D3FA-4CCB-A7BA-6B0A4174B3EB}" srcOrd="2" destOrd="0" presId="urn:microsoft.com/office/officeart/2008/layout/VerticalCurvedList"/>
    <dgm:cxn modelId="{2678FF8E-9B87-43E6-91BC-B3BE6A09E1F3}" type="presParOf" srcId="{D24E3BA8-63F2-4382-9733-872C6F613905}" destId="{A3147460-4EC4-4D66-A600-33BC9364A2D3}" srcOrd="3" destOrd="0" presId="urn:microsoft.com/office/officeart/2008/layout/VerticalCurvedList"/>
    <dgm:cxn modelId="{EA316C31-5163-483B-BABE-429FE997CBFD}" type="presParOf" srcId="{8D8256B1-EEA9-4354-80B9-780654E8021E}" destId="{67049BD2-BA87-4EC3-90AC-A917BE9195F3}" srcOrd="1" destOrd="0" presId="urn:microsoft.com/office/officeart/2008/layout/VerticalCurvedList"/>
    <dgm:cxn modelId="{7A799D69-B484-43BE-AF0D-CD4F2D732065}" type="presParOf" srcId="{8D8256B1-EEA9-4354-80B9-780654E8021E}" destId="{25D7ED20-3E26-412E-81BF-764FAE5D05E4}" srcOrd="2" destOrd="0" presId="urn:microsoft.com/office/officeart/2008/layout/VerticalCurvedList"/>
    <dgm:cxn modelId="{F25695D6-5E8B-44CF-B35B-5A1B5D976C1C}" type="presParOf" srcId="{25D7ED20-3E26-412E-81BF-764FAE5D05E4}" destId="{D638BB49-77AE-4DD2-BF9F-A32CCA8EFF9D}" srcOrd="0" destOrd="0" presId="urn:microsoft.com/office/officeart/2008/layout/VerticalCurvedList"/>
    <dgm:cxn modelId="{49DC3A20-6C36-41A1-A06C-200A302DCF97}" type="presParOf" srcId="{8D8256B1-EEA9-4354-80B9-780654E8021E}" destId="{3365C091-FCDE-434B-9ACB-D1CF054B353C}" srcOrd="3" destOrd="0" presId="urn:microsoft.com/office/officeart/2008/layout/VerticalCurvedList"/>
    <dgm:cxn modelId="{0459D844-23A7-4FB3-A4A2-AC3844BB4426}" type="presParOf" srcId="{8D8256B1-EEA9-4354-80B9-780654E8021E}" destId="{C3E1E7F9-C5C3-41D7-B90C-5DE71C00573B}" srcOrd="4" destOrd="0" presId="urn:microsoft.com/office/officeart/2008/layout/VerticalCurvedList"/>
    <dgm:cxn modelId="{E9CD2DF8-6464-4A4A-93E3-D25868872B01}" type="presParOf" srcId="{C3E1E7F9-C5C3-41D7-B90C-5DE71C00573B}" destId="{A9A42036-D45C-44BF-A416-6276435D3068}" srcOrd="0" destOrd="0" presId="urn:microsoft.com/office/officeart/2008/layout/VerticalCurvedList"/>
    <dgm:cxn modelId="{41A005FD-A806-45D6-AAAF-7A1CA9E84BDD}" type="presParOf" srcId="{8D8256B1-EEA9-4354-80B9-780654E8021E}" destId="{5E3ED367-EA6A-474A-872E-B45F5BC42306}" srcOrd="5" destOrd="0" presId="urn:microsoft.com/office/officeart/2008/layout/VerticalCurvedList"/>
    <dgm:cxn modelId="{F007D715-7424-469F-9B84-86E799D5025A}" type="presParOf" srcId="{8D8256B1-EEA9-4354-80B9-780654E8021E}" destId="{1749D772-5E73-4C9A-96F7-5EF4CFB691A9}" srcOrd="6" destOrd="0" presId="urn:microsoft.com/office/officeart/2008/layout/VerticalCurvedList"/>
    <dgm:cxn modelId="{12FA4771-1D98-44D4-AA4A-3DCB24989EDE}" type="presParOf" srcId="{1749D772-5E73-4C9A-96F7-5EF4CFB691A9}" destId="{99B60B0F-5F49-404D-94AB-F8E99FF9D3A2}" srcOrd="0" destOrd="0" presId="urn:microsoft.com/office/officeart/2008/layout/VerticalCurvedList"/>
    <dgm:cxn modelId="{A46E6EBF-9898-42B6-8DF0-9DAC5A5A62CF}" type="presParOf" srcId="{8D8256B1-EEA9-4354-80B9-780654E8021E}" destId="{872E6564-258D-4C72-A1A6-BA6B2519B2E9}" srcOrd="7" destOrd="0" presId="urn:microsoft.com/office/officeart/2008/layout/VerticalCurvedList"/>
    <dgm:cxn modelId="{1EDC5792-8186-4B43-9F81-DBBAD117AB4C}" type="presParOf" srcId="{8D8256B1-EEA9-4354-80B9-780654E8021E}" destId="{D09CBF4B-651D-4250-886F-321D6EDD7341}" srcOrd="8" destOrd="0" presId="urn:microsoft.com/office/officeart/2008/layout/VerticalCurvedList"/>
    <dgm:cxn modelId="{199A1BD8-5B64-42DE-83AD-3B8266254409}" type="presParOf" srcId="{D09CBF4B-651D-4250-886F-321D6EDD7341}" destId="{8862238B-4F13-48E6-8366-6B15CF80070F}" srcOrd="0" destOrd="0" presId="urn:microsoft.com/office/officeart/2008/layout/VerticalCurvedList"/>
    <dgm:cxn modelId="{A691FF16-8185-414D-9F0C-D9B95219882D}" type="presParOf" srcId="{8D8256B1-EEA9-4354-80B9-780654E8021E}" destId="{3082775E-B8E2-4173-80F9-1E40896EDD68}" srcOrd="9" destOrd="0" presId="urn:microsoft.com/office/officeart/2008/layout/VerticalCurvedList"/>
    <dgm:cxn modelId="{6727A5FD-CD7B-431A-84DE-2DCB5FF3FD20}" type="presParOf" srcId="{8D8256B1-EEA9-4354-80B9-780654E8021E}" destId="{0C9AE35B-164D-47CE-90EE-FA0ACE8E9999}" srcOrd="10" destOrd="0" presId="urn:microsoft.com/office/officeart/2008/layout/VerticalCurvedList"/>
    <dgm:cxn modelId="{EE502218-5CDC-4CCD-BA5A-059343C5442A}" type="presParOf" srcId="{0C9AE35B-164D-47CE-90EE-FA0ACE8E9999}" destId="{21A4BFE6-3604-4FBC-A444-26C4892D96D0}" srcOrd="0" destOrd="0" presId="urn:microsoft.com/office/officeart/2008/layout/VerticalCurved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EF384B-BDC5-4997-B122-8BBF114F1E52}">
      <dsp:nvSpPr>
        <dsp:cNvPr id="0" name=""/>
        <dsp:cNvSpPr/>
      </dsp:nvSpPr>
      <dsp:spPr>
        <a:xfrm>
          <a:off x="-6205209" y="-958860"/>
          <a:ext cx="7461094" cy="7461094"/>
        </a:xfrm>
        <a:prstGeom prst="blockArc">
          <a:avLst>
            <a:gd name="adj1" fmla="val 18900000"/>
            <a:gd name="adj2" fmla="val 2700000"/>
            <a:gd name="adj3" fmla="val 29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049BD2-BA87-4EC3-90AC-A917BE9195F3}">
      <dsp:nvSpPr>
        <dsp:cNvPr id="0" name=""/>
        <dsp:cNvSpPr/>
      </dsp:nvSpPr>
      <dsp:spPr>
        <a:xfrm>
          <a:off x="584104" y="259079"/>
          <a:ext cx="7249078" cy="86768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0183" tIns="35560" rIns="35560" bIns="35560" numCol="1" spcCol="1270" anchor="ctr" anchorCtr="0">
          <a:noAutofit/>
        </a:bodyPr>
        <a:lstStyle/>
        <a:p>
          <a:pPr marL="180975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solidFill>
                <a:srgbClr val="002060"/>
              </a:solidFill>
            </a:rPr>
            <a:t>объявление о конкурсе на госзаказ с указанием даты, времени и места проведения размещается на интернет-ресурсах управлений (отделов) образования со сроком пятнадцать рабочих дней;</a:t>
          </a:r>
          <a:endParaRPr lang="ru-RU" sz="14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84104" y="259079"/>
        <a:ext cx="7249078" cy="867683"/>
      </dsp:txXfrm>
    </dsp:sp>
    <dsp:sp modelId="{D638BB49-77AE-4DD2-BF9F-A32CCA8EFF9D}">
      <dsp:nvSpPr>
        <dsp:cNvPr id="0" name=""/>
        <dsp:cNvSpPr/>
      </dsp:nvSpPr>
      <dsp:spPr>
        <a:xfrm>
          <a:off x="85331" y="259707"/>
          <a:ext cx="997546" cy="866429"/>
        </a:xfrm>
        <a:prstGeom prst="foldedCorner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5F53D7-F476-4572-AC0A-4E6AE4814B85}">
      <dsp:nvSpPr>
        <dsp:cNvPr id="0" name=""/>
        <dsp:cNvSpPr/>
      </dsp:nvSpPr>
      <dsp:spPr>
        <a:xfrm>
          <a:off x="1080791" y="1273862"/>
          <a:ext cx="6752392" cy="91688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0183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500" kern="1200" dirty="0" smtClean="0">
              <a:solidFill>
                <a:srgbClr val="002060"/>
              </a:solidFill>
            </a:rPr>
            <a:t>в состав Комиссии входят представители заинтересованных государственных органов местного значения, маслихатов и акиматов, неправительственных организаций, региональной палаты предпринимателей;</a:t>
          </a:r>
          <a:endParaRPr lang="ru-RU" sz="1500" kern="1200" dirty="0"/>
        </a:p>
      </dsp:txBody>
      <dsp:txXfrm>
        <a:off x="1080791" y="1273862"/>
        <a:ext cx="6752392" cy="916883"/>
      </dsp:txXfrm>
    </dsp:sp>
    <dsp:sp modelId="{C103633C-36A9-4CBC-95FB-CCD9B564D2D7}">
      <dsp:nvSpPr>
        <dsp:cNvPr id="0" name=""/>
        <dsp:cNvSpPr/>
      </dsp:nvSpPr>
      <dsp:spPr>
        <a:xfrm>
          <a:off x="339864" y="1320143"/>
          <a:ext cx="1155227" cy="866429"/>
        </a:xfrm>
        <a:prstGeom prst="foldedCorner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2020EF-E462-4C5A-9047-E326ADAC3F17}">
      <dsp:nvSpPr>
        <dsp:cNvPr id="0" name=""/>
        <dsp:cNvSpPr/>
      </dsp:nvSpPr>
      <dsp:spPr>
        <a:xfrm>
          <a:off x="1112388" y="2369850"/>
          <a:ext cx="6599949" cy="90101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0183" tIns="35560" rIns="35560" bIns="3556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kk-KZ" sz="1400" kern="1200" dirty="0" smtClean="0">
            <a:solidFill>
              <a:srgbClr val="002060"/>
            </a:solidFill>
          </a:endParaRPr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1400" kern="1200" dirty="0" smtClean="0">
              <a:solidFill>
                <a:srgbClr val="002060"/>
              </a:solidFill>
            </a:rPr>
            <a:t>к участию в конкурсе допускаются частные дошкольные организации, уведомившие о начале своей деятельности уполномоченный орган по контролю в сфере образования и науки;</a:t>
          </a:r>
          <a:endParaRPr lang="ru-RU" sz="1400" kern="1200" dirty="0" smtClean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solidFill>
              <a:srgbClr val="002060"/>
            </a:solidFill>
          </a:endParaRPr>
        </a:p>
      </dsp:txBody>
      <dsp:txXfrm>
        <a:off x="1112388" y="2369850"/>
        <a:ext cx="6599949" cy="901017"/>
      </dsp:txXfrm>
    </dsp:sp>
    <dsp:sp modelId="{A9A42036-D45C-44BF-A416-6276435D3068}">
      <dsp:nvSpPr>
        <dsp:cNvPr id="0" name=""/>
        <dsp:cNvSpPr/>
      </dsp:nvSpPr>
      <dsp:spPr>
        <a:xfrm>
          <a:off x="431171" y="2362143"/>
          <a:ext cx="1168293" cy="866429"/>
        </a:xfrm>
        <a:prstGeom prst="foldedCorner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8D164A-F0BD-4936-9E7D-2A44658C4BF2}">
      <dsp:nvSpPr>
        <dsp:cNvPr id="0" name=""/>
        <dsp:cNvSpPr/>
      </dsp:nvSpPr>
      <dsp:spPr>
        <a:xfrm>
          <a:off x="1080791" y="3412671"/>
          <a:ext cx="6752392" cy="79679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0183" tIns="35560" rIns="35560" bIns="35560" numCol="1" spcCol="1270" anchor="ctr" anchorCtr="0">
          <a:noAutofit/>
        </a:bodyPr>
        <a:lstStyle/>
        <a:p>
          <a:pPr marL="180975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6007100" algn="l"/>
            </a:tabLst>
          </a:pPr>
          <a:r>
            <a:rPr lang="kk-KZ" sz="1400" kern="1200" dirty="0" smtClean="0">
              <a:solidFill>
                <a:srgbClr val="002060"/>
              </a:solidFill>
            </a:rPr>
            <a:t> </a:t>
          </a:r>
          <a:r>
            <a:rPr lang="kk-KZ" sz="1300" kern="1200" dirty="0" smtClean="0">
              <a:solidFill>
                <a:srgbClr val="002060"/>
              </a:solidFill>
            </a:rPr>
            <a:t>наряду с юридическими лицами в конкурсе могут принять участие индивидуальные предприниматели;</a:t>
          </a:r>
          <a:endParaRPr lang="ru-RU" sz="13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80791" y="3412671"/>
        <a:ext cx="6752392" cy="796796"/>
      </dsp:txXfrm>
    </dsp:sp>
    <dsp:sp modelId="{C0915774-DCB9-498A-B9BC-3C2C853F5A5E}">
      <dsp:nvSpPr>
        <dsp:cNvPr id="0" name=""/>
        <dsp:cNvSpPr/>
      </dsp:nvSpPr>
      <dsp:spPr>
        <a:xfrm>
          <a:off x="437618" y="3375082"/>
          <a:ext cx="1155218" cy="866429"/>
        </a:xfrm>
        <a:prstGeom prst="foldedCorner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355026-ACC9-4E46-93D1-9E05AA6188DD}">
      <dsp:nvSpPr>
        <dsp:cNvPr id="0" name=""/>
        <dsp:cNvSpPr/>
      </dsp:nvSpPr>
      <dsp:spPr>
        <a:xfrm>
          <a:off x="584104" y="4386430"/>
          <a:ext cx="7249078" cy="928042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0183" tIns="33020" rIns="33020" bIns="33020" numCol="1" spcCol="1270" anchor="ctr" anchorCtr="0">
          <a:noAutofit/>
        </a:bodyPr>
        <a:lstStyle/>
        <a:p>
          <a:pPr marL="85725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rgbClr val="002060"/>
              </a:solidFill>
            </a:rPr>
            <a:t>представители управлений (отделов) образования один раз в полгода  проводят изучение деятельности ДО на соответствие требованиям Типовых правил деятельности ДО </a:t>
          </a:r>
          <a:r>
            <a:rPr lang="kk-KZ" sz="1300" kern="1200" dirty="0" smtClean="0">
              <a:solidFill>
                <a:srgbClr val="002060"/>
              </a:solidFill>
            </a:rPr>
            <a:t>и </a:t>
          </a:r>
          <a:r>
            <a:rPr lang="ru-RU" sz="1300" kern="1200" dirty="0" smtClean="0">
              <a:solidFill>
                <a:srgbClr val="002060"/>
              </a:solidFill>
            </a:rPr>
            <a:t>исполнения обязательств договора, выявленные нарушения устраняются в течение </a:t>
          </a:r>
        </a:p>
        <a:p>
          <a:pPr marL="85725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rgbClr val="002060"/>
              </a:solidFill>
            </a:rPr>
            <a:t>1 месяца, в противном случае расторгается договор.</a:t>
          </a:r>
          <a:endParaRPr lang="ru-RU" sz="13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84104" y="4386430"/>
        <a:ext cx="7249078" cy="928042"/>
      </dsp:txXfrm>
    </dsp:sp>
    <dsp:sp modelId="{5C0BB6B6-5840-47FF-BBB2-5A9F6153B8E6}">
      <dsp:nvSpPr>
        <dsp:cNvPr id="0" name=""/>
        <dsp:cNvSpPr/>
      </dsp:nvSpPr>
      <dsp:spPr>
        <a:xfrm>
          <a:off x="15688" y="4417237"/>
          <a:ext cx="1136833" cy="866429"/>
        </a:xfrm>
        <a:prstGeom prst="foldedCorner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EF384B-BDC5-4997-B122-8BBF114F1E52}">
      <dsp:nvSpPr>
        <dsp:cNvPr id="0" name=""/>
        <dsp:cNvSpPr/>
      </dsp:nvSpPr>
      <dsp:spPr>
        <a:xfrm>
          <a:off x="-6547513" y="-1008615"/>
          <a:ext cx="7849878" cy="7849878"/>
        </a:xfrm>
        <a:prstGeom prst="blockArc">
          <a:avLst>
            <a:gd name="adj1" fmla="val 18900000"/>
            <a:gd name="adj2" fmla="val 2700000"/>
            <a:gd name="adj3" fmla="val 27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049BD2-BA87-4EC3-90AC-A917BE9195F3}">
      <dsp:nvSpPr>
        <dsp:cNvPr id="0" name=""/>
        <dsp:cNvSpPr/>
      </dsp:nvSpPr>
      <dsp:spPr>
        <a:xfrm>
          <a:off x="595810" y="308062"/>
          <a:ext cx="7001755" cy="84203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8893" tIns="35560" rIns="35560" bIns="35560" numCol="1" spcCol="1270" anchor="ctr" anchorCtr="0">
          <a:noAutofit/>
        </a:bodyPr>
        <a:lstStyle/>
        <a:p>
          <a:pPr marL="85725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solidFill>
                <a:srgbClr val="002060"/>
              </a:solidFill>
            </a:rPr>
            <a:t>перечень документов дополнен заключениями СЭС и  пожарной безопасности о соответствии;</a:t>
          </a:r>
          <a:endParaRPr lang="ru-RU" sz="14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5810" y="308062"/>
        <a:ext cx="7001755" cy="842037"/>
      </dsp:txXfrm>
    </dsp:sp>
    <dsp:sp modelId="{D638BB49-77AE-4DD2-BF9F-A32CCA8EFF9D}">
      <dsp:nvSpPr>
        <dsp:cNvPr id="0" name=""/>
        <dsp:cNvSpPr/>
      </dsp:nvSpPr>
      <dsp:spPr>
        <a:xfrm>
          <a:off x="35282" y="273259"/>
          <a:ext cx="1121056" cy="911642"/>
        </a:xfrm>
        <a:prstGeom prst="foldedCorner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65C091-FCDE-434B-9ACB-D1CF054B353C}">
      <dsp:nvSpPr>
        <dsp:cNvPr id="0" name=""/>
        <dsp:cNvSpPr/>
      </dsp:nvSpPr>
      <dsp:spPr>
        <a:xfrm>
          <a:off x="1118415" y="1404079"/>
          <a:ext cx="6479150" cy="837245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8893" tIns="35560" rIns="35560" bIns="35560" numCol="1" spcCol="1270" anchor="ctr" anchorCtr="0">
          <a:noAutofit/>
        </a:bodyPr>
        <a:lstStyle/>
        <a:p>
          <a:pPr marL="85725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</a:rPr>
            <a:t>все документы для участия в конкурсе предоставляются организатору в прошитом виде, с пронумерованными страницами, с печатью и подписью учредителя на последней странице;</a:t>
          </a:r>
          <a:endParaRPr lang="ru-RU" sz="1400" kern="1200" dirty="0">
            <a:solidFill>
              <a:srgbClr val="002060"/>
            </a:solidFill>
          </a:endParaRPr>
        </a:p>
      </dsp:txBody>
      <dsp:txXfrm>
        <a:off x="1118415" y="1404079"/>
        <a:ext cx="6479150" cy="837245"/>
      </dsp:txXfrm>
    </dsp:sp>
    <dsp:sp modelId="{A9A42036-D45C-44BF-A416-6276435D3068}">
      <dsp:nvSpPr>
        <dsp:cNvPr id="0" name=""/>
        <dsp:cNvSpPr/>
      </dsp:nvSpPr>
      <dsp:spPr>
        <a:xfrm>
          <a:off x="438042" y="1365850"/>
          <a:ext cx="1215684" cy="911642"/>
        </a:xfrm>
        <a:prstGeom prst="foldedCorner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3ED367-EA6A-474A-872E-B45F5BC42306}">
      <dsp:nvSpPr>
        <dsp:cNvPr id="0" name=""/>
        <dsp:cNvSpPr/>
      </dsp:nvSpPr>
      <dsp:spPr>
        <a:xfrm>
          <a:off x="1278813" y="2454463"/>
          <a:ext cx="6318752" cy="913684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8893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</a:rPr>
            <a:t>представленные заявки рассматриваются комиссией на заседании в течение пяти рабочих дней;</a:t>
          </a:r>
          <a:endParaRPr lang="ru-RU" sz="14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78813" y="2454463"/>
        <a:ext cx="6318752" cy="913684"/>
      </dsp:txXfrm>
    </dsp:sp>
    <dsp:sp modelId="{99B60B0F-5F49-404D-94AB-F8E99FF9D3A2}">
      <dsp:nvSpPr>
        <dsp:cNvPr id="0" name=""/>
        <dsp:cNvSpPr/>
      </dsp:nvSpPr>
      <dsp:spPr>
        <a:xfrm>
          <a:off x="624996" y="2429041"/>
          <a:ext cx="1150283" cy="911642"/>
        </a:xfrm>
        <a:prstGeom prst="foldedCorner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2E6564-258D-4C72-A1A6-BA6B2519B2E9}">
      <dsp:nvSpPr>
        <dsp:cNvPr id="0" name=""/>
        <dsp:cNvSpPr/>
      </dsp:nvSpPr>
      <dsp:spPr>
        <a:xfrm>
          <a:off x="1118415" y="3627048"/>
          <a:ext cx="6479150" cy="765794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8893" tIns="35560" rIns="35560" bIns="35560" numCol="1" spcCol="1270" anchor="ctr" anchorCtr="0">
          <a:noAutofit/>
        </a:bodyPr>
        <a:lstStyle/>
        <a:p>
          <a:pPr marL="85725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</a:rPr>
            <a:t>после заседания комиссии объявляется решение о предварительном допуске к участию в конкурсе, которое принимается в течение 3-х рабочих дней со дня вскрытия заявок;</a:t>
          </a:r>
          <a:endParaRPr lang="ru-RU" sz="14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18415" y="3627048"/>
        <a:ext cx="6479150" cy="765794"/>
      </dsp:txXfrm>
    </dsp:sp>
    <dsp:sp modelId="{8862238B-4F13-48E6-8366-6B15CF80070F}">
      <dsp:nvSpPr>
        <dsp:cNvPr id="0" name=""/>
        <dsp:cNvSpPr/>
      </dsp:nvSpPr>
      <dsp:spPr>
        <a:xfrm>
          <a:off x="537589" y="3554124"/>
          <a:ext cx="1161651" cy="911642"/>
        </a:xfrm>
        <a:prstGeom prst="foldedCorner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82775E-B8E2-4173-80F9-1E40896EDD68}">
      <dsp:nvSpPr>
        <dsp:cNvPr id="0" name=""/>
        <dsp:cNvSpPr/>
      </dsp:nvSpPr>
      <dsp:spPr>
        <a:xfrm>
          <a:off x="631092" y="4752526"/>
          <a:ext cx="7001755" cy="729314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8893" tIns="96520" rIns="96520" bIns="9652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800" kern="1200"/>
        </a:p>
      </dsp:txBody>
      <dsp:txXfrm>
        <a:off x="631092" y="4752526"/>
        <a:ext cx="7001755" cy="729314"/>
      </dsp:txXfrm>
    </dsp:sp>
    <dsp:sp modelId="{21A4BFE6-3604-4FBC-A444-26C4892D96D0}">
      <dsp:nvSpPr>
        <dsp:cNvPr id="0" name=""/>
        <dsp:cNvSpPr/>
      </dsp:nvSpPr>
      <dsp:spPr>
        <a:xfrm>
          <a:off x="62763" y="4647745"/>
          <a:ext cx="1066093" cy="911642"/>
        </a:xfrm>
        <a:prstGeom prst="foldedCorner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825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050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86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204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766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11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054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206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819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317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932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552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ipkso\Downloads\shablon-deti-prevyu-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191625" cy="690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7402" y="3861048"/>
            <a:ext cx="7920880" cy="201622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ПРАВИЛА </a:t>
            </a: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РАЗМЕЩЕНИЯ ГОСЗАКАЗА НА ДОШКОЛЬНОЕ ВОСПИТАНИЕ И ОБУЧЕНИЕ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132263" y="218575"/>
            <a:ext cx="49311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МОН РК №122 от 29.01.2016г.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86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424936" cy="6048672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Перечень частных </a:t>
            </a:r>
            <a:r>
              <a:rPr lang="ru-RU" sz="17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 ДО </a:t>
            </a:r>
            <a:r>
              <a:rPr lang="ru-RU" sz="17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формируется </a:t>
            </a: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комиссией 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на конкурсной основе </a:t>
            </a: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на новые места</a:t>
            </a:r>
            <a:r>
              <a:rPr lang="ru-RU" sz="17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.</a:t>
            </a:r>
            <a:endParaRPr lang="ru-RU" sz="1000" b="1" dirty="0" smtClean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marL="0" indent="0">
              <a:buNone/>
            </a:pPr>
            <a:endParaRPr lang="ru-RU" sz="1000" b="1" dirty="0" smtClean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ru-RU" sz="17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Предоставляемые документы </a:t>
            </a: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для </a:t>
            </a:r>
            <a:r>
              <a:rPr lang="ru-RU" sz="17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конкурса</a:t>
            </a:r>
            <a:r>
              <a:rPr lang="kk-KZ" sz="17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:</a:t>
            </a:r>
            <a:endParaRPr lang="ru-RU" sz="17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marL="80963" indent="0">
              <a:buNone/>
            </a:pPr>
            <a:r>
              <a:rPr lang="ru-RU" sz="17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1)  </a:t>
            </a:r>
            <a:r>
              <a:rPr lang="ru-RU" sz="17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заявление 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на имя председателя </a:t>
            </a:r>
            <a:r>
              <a:rPr lang="ru-RU" sz="17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комиссии;</a:t>
            </a:r>
          </a:p>
          <a:p>
            <a:pPr marL="80963" indent="0">
              <a:buNone/>
            </a:pPr>
            <a:r>
              <a:rPr lang="ru-RU" sz="17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2</a:t>
            </a: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)  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справка или копия свидетельства о </a:t>
            </a:r>
            <a:r>
              <a:rPr lang="ru-RU" sz="1700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гос.регистрации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юридического лица, устава, справки из банка и из налоговых органов об отсутствии задолженности;</a:t>
            </a:r>
          </a:p>
          <a:p>
            <a:pPr marL="80963" indent="0">
              <a:buNone/>
            </a:pPr>
            <a:r>
              <a:rPr lang="ru-RU" sz="17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3</a:t>
            </a: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) 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копия документов на недвижимое </a:t>
            </a:r>
            <a:r>
              <a:rPr lang="ru-RU" sz="17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имущество, 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используемое под </a:t>
            </a:r>
            <a:r>
              <a:rPr lang="ru-RU" sz="17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 детский сад;</a:t>
            </a:r>
            <a:endParaRPr lang="ru-RU" sz="17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marL="80963" indent="0">
              <a:buNone/>
            </a:pPr>
            <a:r>
              <a:rPr lang="ru-RU" sz="17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4</a:t>
            </a: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) 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копия </a:t>
            </a:r>
            <a:r>
              <a:rPr lang="ru-RU" sz="17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лицензии 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на </a:t>
            </a:r>
            <a:r>
              <a:rPr lang="ru-RU" sz="1700" dirty="0" err="1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мед.кабинет</a:t>
            </a:r>
            <a:r>
              <a:rPr lang="ru-RU" sz="17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или договор </a:t>
            </a:r>
            <a:r>
              <a:rPr lang="ru-RU" sz="17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с 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поликлиникой;</a:t>
            </a:r>
          </a:p>
          <a:p>
            <a:pPr marL="80963" indent="0">
              <a:buNone/>
            </a:pPr>
            <a:r>
              <a:rPr lang="ru-RU" sz="17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5</a:t>
            </a: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) 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обязательства поставщика о принятии детей по </a:t>
            </a:r>
            <a:r>
              <a:rPr lang="ru-RU" sz="17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направлению 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органов образования </a:t>
            </a:r>
            <a:r>
              <a:rPr lang="ru-RU" sz="17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с установленным размером 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родительской </a:t>
            </a:r>
            <a:r>
              <a:rPr lang="ru-RU" sz="17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оплаты.</a:t>
            </a:r>
          </a:p>
          <a:p>
            <a:pPr marL="80963" indent="0">
              <a:buNone/>
            </a:pPr>
            <a:endParaRPr lang="ru-RU" sz="1000" dirty="0" smtClean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</a:rPr>
              <a:t>В случае превышения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</a:rPr>
              <a:t> количества частных дошкольных </a:t>
            </a:r>
            <a:r>
              <a:rPr lang="ru-RU" sz="1700" dirty="0" smtClean="0">
                <a:solidFill>
                  <a:schemeClr val="accent5">
                    <a:lumMod val="50000"/>
                  </a:schemeClr>
                </a:solidFill>
              </a:rPr>
              <a:t>организаций в 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</a:rPr>
              <a:t>конкурсе отбираются Комиссией по </a:t>
            </a: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</a:rPr>
              <a:t>дополнительным критериям:</a:t>
            </a:r>
          </a:p>
          <a:p>
            <a:pPr marL="80963" indent="0">
              <a:buNone/>
            </a:pP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</a:rPr>
              <a:t>1)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</a:rPr>
              <a:t> доля воспитателей высшей и первой категории не менее </a:t>
            </a:r>
            <a:br>
              <a:rPr lang="ru-RU" sz="17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1700" dirty="0">
                <a:solidFill>
                  <a:schemeClr val="accent5">
                    <a:lumMod val="50000"/>
                  </a:schemeClr>
                </a:solidFill>
              </a:rPr>
              <a:t>10 % от их общего числа;</a:t>
            </a:r>
          </a:p>
          <a:p>
            <a:pPr marL="80963" indent="0">
              <a:buNone/>
            </a:pP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</a:rPr>
              <a:t>2)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</a:rPr>
              <a:t> наличие опыта по предоставлению услуг госзаказа.</a:t>
            </a:r>
          </a:p>
          <a:p>
            <a:pPr marL="0" indent="0">
              <a:buNone/>
            </a:pPr>
            <a:r>
              <a:rPr lang="ru-RU" sz="1700" dirty="0" smtClean="0">
                <a:solidFill>
                  <a:schemeClr val="accent5">
                    <a:lumMod val="50000"/>
                  </a:schemeClr>
                </a:solidFill>
              </a:rPr>
              <a:t>Комиссией 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</a:rPr>
              <a:t>после </a:t>
            </a:r>
            <a:r>
              <a:rPr lang="ru-RU" sz="17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7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</a:rPr>
              <a:t>рабочих дней 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</a:rPr>
              <a:t>выносится решение </a:t>
            </a: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</a:rPr>
              <a:t>о выдаче</a:t>
            </a:r>
            <a:r>
              <a:rPr lang="ru-RU" sz="1700" dirty="0">
                <a:solidFill>
                  <a:schemeClr val="accent5">
                    <a:lumMod val="50000"/>
                  </a:schemeClr>
                </a:solidFill>
              </a:rPr>
              <a:t>  госзаказа или  </a:t>
            </a:r>
            <a:r>
              <a:rPr lang="ru-RU" sz="1700" b="1" dirty="0">
                <a:solidFill>
                  <a:schemeClr val="accent5">
                    <a:lumMod val="50000"/>
                  </a:schemeClr>
                </a:solidFill>
              </a:rPr>
              <a:t>отказе.</a:t>
            </a:r>
          </a:p>
          <a:p>
            <a:pPr marL="80963" indent="0">
              <a:buNone/>
            </a:pPr>
            <a:endParaRPr lang="ru-RU" sz="16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195736" y="196591"/>
            <a:ext cx="4752528" cy="496105"/>
          </a:xfrm>
          <a:prstGeom prst="rect">
            <a:avLst/>
          </a:prstGeom>
          <a:noFill/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kk-KZ" sz="18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ПОРЯДОК РАЗМЕЩЕНИЯ ГОСЗАКАЗА</a:t>
            </a:r>
            <a:endParaRPr lang="ru-RU" sz="1800" b="1" dirty="0">
              <a:solidFill>
                <a:schemeClr val="accent6">
                  <a:lumMod val="5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4" descr="C:\Users\xXx\Desktop\33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805264"/>
            <a:ext cx="1296144" cy="903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21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547664" y="130750"/>
            <a:ext cx="6192688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kk-KZ" sz="1600" b="1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ДЛЯ УСОВЕРШЕНСТВОВАНИЯ ПРОЦЕССА ПРОВЕДЕНИЯ КОНКУРСА ВНОСЯТСЯ СЛЕДУЮЩИЕ ИЗМЕНЕНИЯ И ДОПОЛНЕНИЯ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:</a:t>
            </a:r>
            <a:endParaRPr lang="ru-RU" sz="1600" b="1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 rot="5400000">
            <a:off x="4355976" y="996865"/>
            <a:ext cx="432048" cy="288032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3222988717"/>
              </p:ext>
            </p:extLst>
          </p:nvPr>
        </p:nvGraphicFramePr>
        <p:xfrm>
          <a:off x="1043608" y="1138862"/>
          <a:ext cx="7848872" cy="5543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1024474" y="1356905"/>
            <a:ext cx="1224136" cy="908720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kk-KZ" sz="1300" b="1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Уточнение срока и места проведения</a:t>
            </a:r>
            <a:endParaRPr lang="ru-RU" sz="13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296144" y="2420888"/>
            <a:ext cx="1331640" cy="908720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kk-KZ" sz="1300" b="1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Исключение  коррупцион-ных рисков</a:t>
            </a:r>
            <a:endParaRPr lang="ru-RU" sz="13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429897" y="3501008"/>
            <a:ext cx="1259632" cy="908720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kk-KZ" sz="1300" b="1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Для усиления контроля деятельности ДО</a:t>
            </a:r>
            <a:endParaRPr lang="ru-RU" sz="13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375637" y="4439607"/>
            <a:ext cx="1368152" cy="908720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kk-KZ" sz="1300" b="1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Для развития малого и среднего бизнеса</a:t>
            </a:r>
            <a:endParaRPr lang="ru-RU" sz="13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971822" y="5517232"/>
            <a:ext cx="1329439" cy="908720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kk-KZ" sz="1300" b="1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Для эффективного размещения госзаказа</a:t>
            </a:r>
            <a:endParaRPr lang="ru-RU" sz="13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8" name="Picture 4" descr="C:\Users\xXx\Desktop\33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93" y="3484749"/>
            <a:ext cx="1296144" cy="903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018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774692506"/>
              </p:ext>
            </p:extLst>
          </p:nvPr>
        </p:nvGraphicFramePr>
        <p:xfrm>
          <a:off x="1115616" y="476672"/>
          <a:ext cx="7632848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Заголовок 1"/>
          <p:cNvSpPr txBox="1">
            <a:spLocks/>
          </p:cNvSpPr>
          <p:nvPr/>
        </p:nvSpPr>
        <p:spPr>
          <a:xfrm>
            <a:off x="1827772" y="2924944"/>
            <a:ext cx="1008112" cy="908720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kk-KZ" sz="1300" b="1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Систематизация порядка</a:t>
            </a:r>
            <a:endParaRPr lang="ru-RU" sz="13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178380" y="692696"/>
            <a:ext cx="1153448" cy="908720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kk-KZ" sz="1300" b="1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Для повышения качества</a:t>
            </a:r>
            <a:endParaRPr lang="ru-RU" sz="13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634025" y="4059832"/>
            <a:ext cx="1104931" cy="908720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kk-KZ" sz="1300" b="1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Стимулирование частного бизнеса</a:t>
            </a:r>
            <a:endParaRPr lang="ru-RU" sz="13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1475655" y="1844824"/>
            <a:ext cx="1421673" cy="908720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kk-KZ" sz="1300" b="1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Для обеспечения подлинности</a:t>
            </a:r>
            <a:endParaRPr lang="ru-RU" sz="13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2555776" y="5157192"/>
            <a:ext cx="5544616" cy="792088"/>
          </a:xfrm>
        </p:spPr>
        <p:txBody>
          <a:bodyPr>
            <a:normAutofit/>
          </a:bodyPr>
          <a:lstStyle/>
          <a:p>
            <a:pPr algn="just"/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</a:rPr>
              <a:t>предусмотрен </a:t>
            </a:r>
            <a:r>
              <a:rPr lang="ru-RU" sz="1400">
                <a:solidFill>
                  <a:schemeClr val="accent5">
                    <a:lumMod val="50000"/>
                  </a:schemeClr>
                </a:solidFill>
                <a:effectLst/>
                <a:latin typeface="+mn-lt"/>
              </a:rPr>
              <a:t>перечень </a:t>
            </a:r>
            <a:r>
              <a:rPr lang="ru-RU" sz="1400" smtClean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</a:rPr>
              <a:t>документов,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</a:rPr>
              <a:t>предоставляемых  в случае переезда в другое здание, продажи или </a:t>
            </a:r>
            <a:r>
              <a:rPr lang="ru-RU" sz="1400">
                <a:solidFill>
                  <a:schemeClr val="accent5">
                    <a:lumMod val="50000"/>
                  </a:schemeClr>
                </a:solidFill>
                <a:effectLst/>
                <a:latin typeface="+mn-lt"/>
              </a:rPr>
              <a:t>переименования </a:t>
            </a:r>
            <a:r>
              <a:rPr lang="ru-RU" sz="1400" smtClean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</a:rPr>
              <a:t>ДО.</a:t>
            </a:r>
            <a:endParaRPr lang="ru-RU" sz="1400" dirty="0">
              <a:solidFill>
                <a:schemeClr val="accent5">
                  <a:lumMod val="50000"/>
                </a:schemeClr>
              </a:solidFill>
              <a:effectLst/>
              <a:latin typeface="+mn-lt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1130405" y="5120952"/>
            <a:ext cx="1209347" cy="908720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kk-KZ" sz="1300" b="1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Для урегулирования деятельности </a:t>
            </a:r>
            <a:endParaRPr lang="ru-RU" sz="13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9" name="Picture 4" descr="C:\Users\xXx\Desktop\33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77" y="3212976"/>
            <a:ext cx="1296144" cy="903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726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79bd29823c8e45bc242022a12958c72e378c8"/>
  <p:tag name="ISPRING_RESOURCE_PATHS_HASH_2" val="58f9f27cc9b9a4991d21182f45ddd0a3202420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</TotalTime>
  <Words>398</Words>
  <Application>Microsoft Office PowerPoint</Application>
  <PresentationFormat>Экран (4:3)</PresentationFormat>
  <Paragraphs>40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Arial Narrow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предусмотрен перечень документов, предоставляемых  в случае переезда в другое здание, продажи или переименования ДО.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Есимбекова  Жанар Әбжалиқызы</dc:creator>
  <cp:lastModifiedBy>Каринова Шолпан Танатовна</cp:lastModifiedBy>
  <cp:revision>36</cp:revision>
  <dcterms:created xsi:type="dcterms:W3CDTF">2018-01-31T11:41:21Z</dcterms:created>
  <dcterms:modified xsi:type="dcterms:W3CDTF">2018-05-15T14:28:56Z</dcterms:modified>
</cp:coreProperties>
</file>