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9" r:id="rId2"/>
    <p:sldId id="316" r:id="rId3"/>
    <p:sldId id="309" r:id="rId4"/>
    <p:sldId id="317" r:id="rId5"/>
    <p:sldId id="313" r:id="rId6"/>
    <p:sldId id="311" r:id="rId7"/>
    <p:sldId id="312" r:id="rId8"/>
    <p:sldId id="315" r:id="rId9"/>
    <p:sldId id="318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214D8-53DC-45F4-A672-3E78855D4D71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10302-3EF7-4291-B7A8-DD5EC9141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2083648"/>
            <a:ext cx="8318159" cy="2857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02060"/>
                </a:solidFill>
              </a:rPr>
              <a:t>Проекты вариантов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Типовых </a:t>
            </a:r>
            <a:r>
              <a:rPr lang="ru-RU" sz="4000" b="1" dirty="0">
                <a:solidFill>
                  <a:srgbClr val="002060"/>
                </a:solidFill>
              </a:rPr>
              <a:t>учебных планов начального, основного,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общего  </a:t>
            </a:r>
            <a:r>
              <a:rPr lang="ru-RU" sz="4000" b="1" dirty="0">
                <a:solidFill>
                  <a:srgbClr val="002060"/>
                </a:solidFill>
              </a:rPr>
              <a:t>среднего образования с сокращением нагрузки</a:t>
            </a:r>
            <a:endParaRPr lang="ru-RU" sz="40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143372" y="6150114"/>
            <a:ext cx="101021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Астана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2018 г.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763688" y="548680"/>
            <a:ext cx="6656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sz="2000" dirty="0">
                <a:solidFill>
                  <a:srgbClr val="002060"/>
                </a:solidFill>
              </a:rPr>
              <a:t>Министерство образования и науки Республики </a:t>
            </a:r>
            <a:r>
              <a:rPr lang="kk-KZ" altLang="ru-RU" sz="2000" dirty="0" smtClean="0">
                <a:solidFill>
                  <a:srgbClr val="002060"/>
                </a:solidFill>
              </a:rPr>
              <a:t>Казахстан</a:t>
            </a:r>
          </a:p>
          <a:p>
            <a:pPr algn="ctr"/>
            <a:r>
              <a:rPr lang="kk-KZ" altLang="ru-RU" sz="2000" dirty="0" smtClean="0">
                <a:solidFill>
                  <a:srgbClr val="002060"/>
                </a:solidFill>
              </a:rPr>
              <a:t>Национальная академия образования им.И.Алтынсарина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http://daryn.kz/media/img/blogs/5184df02bfd57.jpg"/>
          <p:cNvPicPr/>
          <p:nvPr/>
        </p:nvPicPr>
        <p:blipFill>
          <a:blip r:embed="rId4" cstate="print"/>
          <a:srcRect l="17489" t="13684" r="21973" b="16842"/>
          <a:stretch>
            <a:fillRect/>
          </a:stretch>
        </p:blipFill>
        <p:spPr bwMode="auto">
          <a:xfrm>
            <a:off x="971600" y="364312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5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88124"/>
              </p:ext>
            </p:extLst>
          </p:nvPr>
        </p:nvGraphicFramePr>
        <p:xfrm>
          <a:off x="107504" y="836712"/>
          <a:ext cx="3295896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У</a:t>
                      </a:r>
                      <a:r>
                        <a:rPr lang="ru-RU" sz="1000" dirty="0" err="1">
                          <a:effectLst/>
                        </a:rPr>
                        <a:t>чебные</a:t>
                      </a:r>
                      <a:r>
                        <a:rPr lang="ru-RU" sz="1000" dirty="0">
                          <a:effectLst/>
                        </a:rPr>
                        <a:t> предметы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часов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неделю по классам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000" dirty="0" smtClean="0"/>
                        <a:t>Обучение грамоте</a:t>
                      </a:r>
                      <a:endParaRPr lang="ru-RU" sz="1000" dirty="0"/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Русская л</a:t>
                      </a:r>
                      <a:r>
                        <a:rPr lang="ru-RU" sz="1000" dirty="0" err="1">
                          <a:effectLst/>
                        </a:rPr>
                        <a:t>итература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Казахский </a:t>
                      </a:r>
                      <a:r>
                        <a:rPr lang="kk-KZ" sz="1000" dirty="0" smtClean="0">
                          <a:effectLst/>
                        </a:rPr>
                        <a:t>язык</a:t>
                      </a:r>
                      <a:r>
                        <a:rPr lang="kk-KZ" sz="1000" baseline="0" dirty="0" smtClean="0">
                          <a:effectLst/>
                        </a:rPr>
                        <a:t> (Т2)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Английский язык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Математика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Информационно-коммуникационные технологии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dirty="0" smtClean="0">
                          <a:effectLst/>
                        </a:rPr>
                        <a:t>Естествознание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Познание мира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Самопознание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Музыка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Художественный труд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Физическая культура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2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Индивидуальные,</a:t>
                      </a:r>
                      <a:r>
                        <a:rPr lang="kk-KZ" sz="1000" kern="1200" baseline="0" dirty="0" smtClean="0">
                          <a:effectLst/>
                        </a:rPr>
                        <a:t> групповые занятия развивающего характера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Вариативная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16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3768" y="260648"/>
            <a:ext cx="4350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1-4 классы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русским языком обучения)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07904" y="1556792"/>
            <a:ext cx="1641342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Уменьшение нагрузки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2 кл – 2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3 кл – 3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4 кл – 3часа.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84791" y="6309320"/>
            <a:ext cx="736713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1</a:t>
            </a:r>
            <a:endParaRPr lang="ru-RU" sz="4800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810188"/>
              </p:ext>
            </p:extLst>
          </p:nvPr>
        </p:nvGraphicFramePr>
        <p:xfrm>
          <a:off x="5580112" y="836712"/>
          <a:ext cx="3295896" cy="4419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У</a:t>
                      </a:r>
                      <a:r>
                        <a:rPr lang="ru-RU" sz="1000" dirty="0" err="1">
                          <a:effectLst/>
                        </a:rPr>
                        <a:t>чебные</a:t>
                      </a:r>
                      <a:r>
                        <a:rPr lang="ru-RU" sz="1000" dirty="0">
                          <a:effectLst/>
                        </a:rPr>
                        <a:t> предметы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часов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неделю по классам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000" dirty="0" smtClean="0"/>
                        <a:t>Обучение грамоте</a:t>
                      </a:r>
                      <a:endParaRPr lang="ru-RU" sz="1000" dirty="0"/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Русская л</a:t>
                      </a:r>
                      <a:r>
                        <a:rPr lang="ru-RU" sz="1000" dirty="0" err="1">
                          <a:effectLst/>
                        </a:rPr>
                        <a:t>итература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Казахский </a:t>
                      </a:r>
                      <a:r>
                        <a:rPr lang="kk-KZ" sz="1000" dirty="0" smtClean="0">
                          <a:effectLst/>
                        </a:rPr>
                        <a:t>язык</a:t>
                      </a:r>
                      <a:r>
                        <a:rPr lang="kk-KZ" sz="1000" baseline="0" dirty="0" smtClean="0">
                          <a:effectLst/>
                        </a:rPr>
                        <a:t> (Т2)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Английский язык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Математика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Информационно-коммуникационные технологии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dirty="0" smtClean="0">
                          <a:effectLst/>
                        </a:rPr>
                        <a:t>Естествознание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Познание мира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Самопознание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Музыка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Художественный труд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Физическая культура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82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Физическая культура: спортивные игры, хореграфия, ритмика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Индивидуальные,</a:t>
                      </a:r>
                      <a:r>
                        <a:rPr lang="kk-KZ" sz="1000" kern="1200" baseline="0" dirty="0" smtClean="0">
                          <a:effectLst/>
                        </a:rPr>
                        <a:t> групповые занятия развивающего характера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Вариативная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16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32362" y="5445224"/>
            <a:ext cx="4028069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67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всех классах </a:t>
            </a:r>
          </a:p>
          <a:p>
            <a:pPr indent="2667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час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Физической культуры» вынесен </a:t>
            </a:r>
          </a:p>
          <a:p>
            <a:pPr indent="2667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вариативный компонент на проведение </a:t>
            </a:r>
          </a:p>
          <a:p>
            <a:pPr indent="2667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спортивных игр, хореографии, ритмики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998583"/>
            <a:ext cx="4032448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Снижение нагрузки:</a:t>
            </a:r>
          </a:p>
          <a:p>
            <a:pPr marL="265113" indent="-265113">
              <a:buFontTx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Казахский язык»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второй  во 2, 4 классах –               на 1 час  </a:t>
            </a:r>
          </a:p>
          <a:p>
            <a:pPr marL="265113" indent="-265113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Естествознание в 3, 4 классах –                          с 2 часов до 1 часа.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AutoNum type="arabicPeriod" startAt="3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Индивидуальные  и групповые    занятия развивающего характера исключены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кл)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06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53615"/>
              </p:ext>
            </p:extLst>
          </p:nvPr>
        </p:nvGraphicFramePr>
        <p:xfrm>
          <a:off x="5508104" y="764704"/>
          <a:ext cx="3528392" cy="54922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У</a:t>
                      </a:r>
                      <a:r>
                        <a:rPr lang="ru-RU" sz="1000" dirty="0" err="1">
                          <a:effectLst/>
                        </a:rPr>
                        <a:t>чебные</a:t>
                      </a:r>
                      <a:r>
                        <a:rPr lang="ru-RU" sz="1000" dirty="0">
                          <a:effectLst/>
                        </a:rPr>
                        <a:t> предметы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часов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неделю по классам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Русская л</a:t>
                      </a:r>
                      <a:r>
                        <a:rPr lang="ru-RU" sz="1000">
                          <a:effectLst/>
                        </a:rPr>
                        <a:t>итература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Алгебра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Геометрия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Естествознание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Физика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Биология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География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История Казахстана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Всемирная  история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права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Самопознание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Художественный труд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Физическая культура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2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П</a:t>
                      </a:r>
                      <a:r>
                        <a:rPr lang="kk-KZ" sz="1000" kern="1200">
                          <a:effectLst/>
                        </a:rPr>
                        <a:t>ервый пр</a:t>
                      </a:r>
                      <a:r>
                        <a:rPr lang="ru-RU" sz="1000" kern="1200">
                          <a:effectLst/>
                        </a:rPr>
                        <a:t>едмет по выбору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из инвариантного компонента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Второй пр</a:t>
                      </a:r>
                      <a:r>
                        <a:rPr lang="ru-RU" sz="1000" kern="1200">
                          <a:effectLst/>
                        </a:rPr>
                        <a:t>едмет по выбору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из инвариантного компонента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Третий пр</a:t>
                      </a:r>
                      <a:r>
                        <a:rPr lang="ru-RU" sz="1000" kern="1200">
                          <a:effectLst/>
                        </a:rPr>
                        <a:t>едмет по выбору 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из инвариантного компонента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5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Элективные курсы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effectLst/>
                        </a:rPr>
                        <a:t>Физ</a:t>
                      </a:r>
                      <a:r>
                        <a:rPr lang="kk-KZ" sz="1000" kern="1200" dirty="0">
                          <a:effectLst/>
                        </a:rPr>
                        <a:t>ическая</a:t>
                      </a:r>
                      <a:r>
                        <a:rPr lang="ru-RU" sz="1000" kern="1200" dirty="0">
                          <a:effectLst/>
                        </a:rPr>
                        <a:t> культура</a:t>
                      </a:r>
                      <a:r>
                        <a:rPr lang="kk-KZ" sz="1000" kern="1200" dirty="0">
                          <a:effectLst/>
                        </a:rPr>
                        <a:t>: спортивные игры, </a:t>
                      </a:r>
                      <a:r>
                        <a:rPr lang="kk-KZ" sz="1000" kern="1200" dirty="0" smtClean="0">
                          <a:effectLst/>
                        </a:rPr>
                        <a:t>хореография, ритмика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Вариативная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316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31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34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3759"/>
              </p:ext>
            </p:extLst>
          </p:nvPr>
        </p:nvGraphicFramePr>
        <p:xfrm>
          <a:off x="107504" y="836712"/>
          <a:ext cx="3600400" cy="4876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У</a:t>
                      </a:r>
                      <a:r>
                        <a:rPr lang="ru-RU" sz="1000" dirty="0" err="1">
                          <a:effectLst/>
                        </a:rPr>
                        <a:t>чебные</a:t>
                      </a:r>
                      <a:r>
                        <a:rPr lang="ru-RU" sz="1000" dirty="0">
                          <a:effectLst/>
                        </a:rPr>
                        <a:t> предметы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часов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неделю по классам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Русская л</a:t>
                      </a:r>
                      <a:r>
                        <a:rPr lang="ru-RU" sz="1000">
                          <a:effectLst/>
                        </a:rPr>
                        <a:t>итература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Алгебра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Геометрия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Естествознание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Физика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Биология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География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История Казахстана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Всемирная  история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права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Самопознание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Художественный труд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Физическая культура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2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5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Элективные курсы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Индивидуальная,</a:t>
                      </a:r>
                      <a:r>
                        <a:rPr lang="kk-KZ" sz="1000" kern="1200" baseline="0" dirty="0" smtClean="0">
                          <a:effectLst/>
                        </a:rPr>
                        <a:t> групповая работа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Вариативная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316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3768" y="260648"/>
            <a:ext cx="624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5-9 классы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русским языком обучения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61389" y="1988840"/>
            <a:ext cx="1641342" cy="28803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Уменьшение нагрузки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6 кл – 3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7 кл – 3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8 кл – 4 часа, 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9 кл – 4 часа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93888" y="6439942"/>
            <a:ext cx="736713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9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23563"/>
              </p:ext>
            </p:extLst>
          </p:nvPr>
        </p:nvGraphicFramePr>
        <p:xfrm>
          <a:off x="5508104" y="764704"/>
          <a:ext cx="3528392" cy="54922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У</a:t>
                      </a:r>
                      <a:r>
                        <a:rPr lang="ru-RU" sz="1000" dirty="0" err="1">
                          <a:effectLst/>
                        </a:rPr>
                        <a:t>чебные</a:t>
                      </a:r>
                      <a:r>
                        <a:rPr lang="ru-RU" sz="1000" dirty="0">
                          <a:effectLst/>
                        </a:rPr>
                        <a:t> предметы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часов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неделю по классам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Русская л</a:t>
                      </a:r>
                      <a:r>
                        <a:rPr lang="ru-RU" sz="1000">
                          <a:effectLst/>
                        </a:rPr>
                        <a:t>итература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4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Алгебра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Геометрия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Естествознание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Физика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Биология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География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История Казахстана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Всемирная  история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права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Самопознание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Художественный труд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Физическая культура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2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П</a:t>
                      </a:r>
                      <a:r>
                        <a:rPr lang="kk-KZ" sz="1000" kern="1200">
                          <a:effectLst/>
                        </a:rPr>
                        <a:t>ервый пр</a:t>
                      </a:r>
                      <a:r>
                        <a:rPr lang="ru-RU" sz="1000" kern="1200">
                          <a:effectLst/>
                        </a:rPr>
                        <a:t>едмет по выбору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из инвариантного компонента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Второй пр</a:t>
                      </a:r>
                      <a:r>
                        <a:rPr lang="ru-RU" sz="1000" kern="1200">
                          <a:effectLst/>
                        </a:rPr>
                        <a:t>едмет по выбору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из инвариантного компонента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Третий пр</a:t>
                      </a:r>
                      <a:r>
                        <a:rPr lang="ru-RU" sz="1000" kern="1200">
                          <a:effectLst/>
                        </a:rPr>
                        <a:t>едмет по выбору 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из инвариантного компонента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5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Элективные курсы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effectLst/>
                        </a:rPr>
                        <a:t>Физ</a:t>
                      </a:r>
                      <a:r>
                        <a:rPr lang="kk-KZ" sz="1000" kern="1200" dirty="0">
                          <a:effectLst/>
                        </a:rPr>
                        <a:t>ическая</a:t>
                      </a:r>
                      <a:r>
                        <a:rPr lang="ru-RU" sz="1000" kern="1200" dirty="0">
                          <a:effectLst/>
                        </a:rPr>
                        <a:t> культура</a:t>
                      </a:r>
                      <a:r>
                        <a:rPr lang="kk-KZ" sz="1000" kern="1200" dirty="0">
                          <a:effectLst/>
                        </a:rPr>
                        <a:t>: спортивные игры, хореография </a:t>
                      </a:r>
                      <a:r>
                        <a:rPr lang="kk-KZ" sz="1000" kern="1200" dirty="0" smtClean="0">
                          <a:effectLst/>
                        </a:rPr>
                        <a:t>, ритмика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Вариативная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316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29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30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31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</a:rPr>
                        <a:t>34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17711"/>
              </p:ext>
            </p:extLst>
          </p:nvPr>
        </p:nvGraphicFramePr>
        <p:xfrm>
          <a:off x="107504" y="836712"/>
          <a:ext cx="3600400" cy="4876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6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У</a:t>
                      </a:r>
                      <a:r>
                        <a:rPr lang="ru-RU" sz="1000" dirty="0" err="1">
                          <a:effectLst/>
                        </a:rPr>
                        <a:t>чебные</a:t>
                      </a:r>
                      <a:r>
                        <a:rPr lang="ru-RU" sz="1000" dirty="0">
                          <a:effectLst/>
                        </a:rPr>
                        <a:t> предметы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часов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неделю по классам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Русский язык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2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Русская л</a:t>
                      </a:r>
                      <a:r>
                        <a:rPr lang="ru-RU" sz="1000">
                          <a:effectLst/>
                        </a:rPr>
                        <a:t>итература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5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3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Алгебра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3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Геометрия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Информатика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Естествознание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</a:rPr>
                        <a:t>-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Физика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Химия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Биология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География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</a:rPr>
                        <a:t>-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3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История Казахстана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Всемирная  история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Основы права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Самопознание 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Музыка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Художественный труд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Физическая культура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27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35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5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Элективные курсы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49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</a:rPr>
                        <a:t>Индивидуальная,</a:t>
                      </a:r>
                      <a:r>
                        <a:rPr lang="kk-KZ" sz="1000" kern="1200" baseline="0" dirty="0" smtClean="0">
                          <a:effectLst/>
                        </a:rPr>
                        <a:t> групповая работа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240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Вариативная учебная нагрузка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316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32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33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34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36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</a:rPr>
                        <a:t>38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794" marR="417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3768" y="260648"/>
            <a:ext cx="632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5-9 классы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русским языком обучения)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вариант</a:t>
            </a:r>
            <a:endParaRPr lang="ru-RU" i="1" dirty="0"/>
          </a:p>
        </p:txBody>
      </p:sp>
      <p:sp>
        <p:nvSpPr>
          <p:cNvPr id="9" name="Овал 8"/>
          <p:cNvSpPr/>
          <p:nvPr/>
        </p:nvSpPr>
        <p:spPr>
          <a:xfrm>
            <a:off x="3794754" y="1268760"/>
            <a:ext cx="1641342" cy="3736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Уменьшение нагрузки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6 кл – 3часа,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7 кл – 3 часа,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8 кл – 4 часа, 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9 кл – 4 часа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93888" y="6439942"/>
            <a:ext cx="736713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3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75856" y="2492896"/>
            <a:ext cx="3024336" cy="25922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предмета </a:t>
            </a: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указанием наименования,</a:t>
            </a: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предмет </a:t>
            </a: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выбору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5589240"/>
            <a:ext cx="2304256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Английский язык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География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924944"/>
            <a:ext cx="2304256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Алгебра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География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1628800"/>
            <a:ext cx="2304256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Биология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Химия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8224" y="2924944"/>
            <a:ext cx="2376264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Биология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География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293096"/>
            <a:ext cx="2376264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Английский язык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История Казахстана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628800"/>
            <a:ext cx="2304256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Алгебра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Физика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8224" y="4221088"/>
            <a:ext cx="2304256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География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История Казахстана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5589240"/>
            <a:ext cx="2232248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Химия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Физика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6" y="980728"/>
            <a:ext cx="3168352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kk-KZ" sz="1600" b="1" dirty="0" smtClean="0"/>
              <a:t>Русский язык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Казахский язык и литератрура </a:t>
            </a:r>
          </a:p>
          <a:p>
            <a:pPr>
              <a:buFont typeface="+mj-lt"/>
              <a:buAutoNum type="arabicPeriod"/>
            </a:pPr>
            <a:r>
              <a:rPr lang="kk-KZ" sz="1600" b="1" dirty="0" smtClean="0"/>
              <a:t>Предмет по выбору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29249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18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16288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52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460432" y="16288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22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32440" y="29249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12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42930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10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04448" y="42210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55892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64288" y="558924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4</a:t>
            </a:r>
          </a:p>
        </p:txBody>
      </p:sp>
      <p:sp>
        <p:nvSpPr>
          <p:cNvPr id="25" name="Стрелка вправо 24"/>
          <p:cNvSpPr/>
          <p:nvPr/>
        </p:nvSpPr>
        <p:spPr>
          <a:xfrm rot="20676112">
            <a:off x="6227259" y="3263896"/>
            <a:ext cx="389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81539">
            <a:off x="6070455" y="4479816"/>
            <a:ext cx="561739" cy="57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9516172" flipV="1">
            <a:off x="5563723" y="2381100"/>
            <a:ext cx="113854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555333">
            <a:off x="5595283" y="5182521"/>
            <a:ext cx="1167919" cy="74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8235514">
            <a:off x="2767287" y="5138295"/>
            <a:ext cx="123538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089949">
            <a:off x="2733591" y="4483720"/>
            <a:ext cx="8105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1678987" flipV="1">
            <a:off x="2694790" y="3296127"/>
            <a:ext cx="66342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2499014" flipV="1">
            <a:off x="2629796" y="2318029"/>
            <a:ext cx="1402785" cy="58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6200000" flipV="1">
            <a:off x="4558855" y="2146000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99592" y="18864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Комбинации предметов по выбору из инвариантного компонента (7-9 классы)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214431" y="6244307"/>
            <a:ext cx="736713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4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9410"/>
            <a:ext cx="510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10-11 классы ЕМН  </a:t>
            </a:r>
            <a:r>
              <a:rPr lang="ru-RU" b="1" dirty="0"/>
              <a:t>(с русским языком обучения)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97162"/>
              </p:ext>
            </p:extLst>
          </p:nvPr>
        </p:nvGraphicFramePr>
        <p:xfrm>
          <a:off x="0" y="438742"/>
          <a:ext cx="3744416" cy="5665919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 по классам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и начала анализа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Русская литература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стория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Казахстана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Самопознание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 и ТП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4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выбору:  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Углубленный уровень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3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выбору:</a:t>
                      </a:r>
                      <a:r>
                        <a:rPr lang="kk-KZ" sz="1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Стандартный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Всемирная история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 по 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предпринимательства и бизнеса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Графика и проектирование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права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4539">
                <a:tc gridSpan="2"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Элективные курсы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51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Вариативная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23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9645" algn="ctr"/>
                        </a:tabLst>
                      </a:pPr>
                      <a:r>
                        <a:rPr lang="ru-RU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86015"/>
              </p:ext>
            </p:extLst>
          </p:nvPr>
        </p:nvGraphicFramePr>
        <p:xfrm>
          <a:off x="5370533" y="438742"/>
          <a:ext cx="3744416" cy="6389067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 по классам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и начала анализа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Русская литература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стория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Казахстана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Самопознание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 и ТП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4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выбору:  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Углубленный уровень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3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выбору:</a:t>
                      </a:r>
                      <a:r>
                        <a:rPr lang="kk-KZ" sz="1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Стандартный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Всемирная история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 по 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предпринимательства и бизнеса</a:t>
                      </a: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Графика и проектирование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права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8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1-й 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0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едмет</a:t>
                      </a: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выбору из </a:t>
                      </a:r>
                      <a:r>
                        <a:rPr lang="ru-RU" sz="1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1766">
                <a:tc gridSpan="2">
                  <a:txBody>
                    <a:bodyPr/>
                    <a:lstStyle/>
                    <a:p>
                      <a:pPr algn="just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2-й 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едмета</a:t>
                      </a: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выбору из </a:t>
                      </a:r>
                      <a:r>
                        <a:rPr lang="ru-RU" sz="1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4539">
                <a:tc gridSpan="2"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Элективные курсы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58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спортивные игры, 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хореография, ритмика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51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Вариативная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23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9645" algn="ctr"/>
                        </a:tabLst>
                      </a:pPr>
                      <a:r>
                        <a:rPr lang="ru-RU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3707904" y="1287053"/>
            <a:ext cx="1641342" cy="3736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Уменьшение нагрузки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 часа,</a:t>
            </a: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11 кл – 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4 часа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6454761"/>
            <a:ext cx="736713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5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6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9410"/>
            <a:ext cx="510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10-11 классы ОГН  </a:t>
            </a:r>
            <a:r>
              <a:rPr lang="ru-RU" b="1" dirty="0"/>
              <a:t>(с русским языком обучения)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31704"/>
              </p:ext>
            </p:extLst>
          </p:nvPr>
        </p:nvGraphicFramePr>
        <p:xfrm>
          <a:off x="0" y="438742"/>
          <a:ext cx="3744416" cy="5782508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 по классам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и начала анализа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Русская литература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стория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Казахстана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Самопознание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 и ТП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4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выбору:  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Углубленный уровень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Всемирная</a:t>
                      </a:r>
                      <a:r>
                        <a:rPr lang="kk-KZ" sz="1000" kern="1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история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География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права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3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выбору:</a:t>
                      </a:r>
                      <a:r>
                        <a:rPr lang="kk-KZ" sz="1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Стандартный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предмета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предмета по 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предпринимательства и бизнеса</a:t>
                      </a: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4539">
                <a:tc gridSpan="2"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Элективные курсы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51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Вариативная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23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9645" algn="ctr"/>
                        </a:tabLst>
                      </a:pPr>
                      <a:r>
                        <a:rPr lang="ru-RU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86472"/>
              </p:ext>
            </p:extLst>
          </p:nvPr>
        </p:nvGraphicFramePr>
        <p:xfrm>
          <a:off x="5370533" y="438742"/>
          <a:ext cx="3744416" cy="6389067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8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 по классам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Обязательные предметы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Алгебра и начала анализа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Русская литература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Казахский язык и литература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стория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Казахстана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Самопознание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 и ТП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kk-KZ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4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выбору:  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Углубленный уровень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предмета по 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Всемирная</a:t>
                      </a:r>
                      <a:r>
                        <a:rPr lang="kk-KZ" sz="1000" kern="1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история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права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23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по выбору:</a:t>
                      </a:r>
                      <a:r>
                        <a:rPr lang="kk-KZ" sz="1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Стандартный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 по 2 часа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2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3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предпринимательства и бизнеса</a:t>
                      </a: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нагрузка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34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Инвариантная учебная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86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1-й 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0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едмет</a:t>
                      </a: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выбору из </a:t>
                      </a:r>
                      <a:r>
                        <a:rPr lang="ru-RU" sz="1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1766">
                <a:tc gridSpan="2">
                  <a:txBody>
                    <a:bodyPr/>
                    <a:lstStyle/>
                    <a:p>
                      <a:pPr algn="just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2-й 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0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едмет</a:t>
                      </a: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выбору из </a:t>
                      </a:r>
                      <a:r>
                        <a:rPr lang="ru-RU" sz="10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4539">
                <a:tc gridSpan="2"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Элективные курсы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58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спортивные игры, </a:t>
                      </a:r>
                      <a:r>
                        <a:rPr lang="kk-KZ" sz="1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хореография,</a:t>
                      </a:r>
                      <a:r>
                        <a:rPr lang="kk-KZ" sz="1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ритмика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51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Вариативная нагрузка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23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9645" algn="ctr"/>
                        </a:tabLst>
                      </a:pPr>
                      <a:r>
                        <a:rPr lang="ru-RU" sz="10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максимальной учебной нагрузки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443" marR="13443" marT="44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3707904" y="1287053"/>
            <a:ext cx="1641342" cy="3736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Уменьшение нагрузки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 часа,</a:t>
            </a: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11 кл – </a:t>
            </a:r>
          </a:p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4 часа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7046" y="6446978"/>
            <a:ext cx="107065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6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0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Расчет объема максимальной нагрузки при ставке 16 ч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41244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00858"/>
              </p:ext>
            </p:extLst>
          </p:nvPr>
        </p:nvGraphicFramePr>
        <p:xfrm>
          <a:off x="755576" y="1052736"/>
          <a:ext cx="316835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1 класс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24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22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24 ч    –     18 ч</a:t>
                      </a:r>
                    </a:p>
                    <a:p>
                      <a:pPr algn="ctr"/>
                      <a:r>
                        <a:rPr lang="kk-KZ" sz="2000" b="0" i="1" dirty="0" smtClean="0"/>
                        <a:t>х</a:t>
                      </a:r>
                      <a:r>
                        <a:rPr lang="kk-KZ" sz="2000" b="0" dirty="0" smtClean="0"/>
                        <a:t> ч       </a:t>
                      </a:r>
                      <a:r>
                        <a:rPr lang="ru-RU" sz="2000" b="0" dirty="0" smtClean="0"/>
                        <a:t>–    16 ч</a:t>
                      </a:r>
                    </a:p>
                    <a:p>
                      <a:pPr algn="ctr"/>
                      <a:r>
                        <a:rPr lang="kk-KZ" sz="2000" b="1" dirty="0" smtClean="0"/>
                        <a:t>    </a:t>
                      </a:r>
                      <a:r>
                        <a:rPr lang="kk-KZ" sz="2000" b="0" i="1" dirty="0" smtClean="0"/>
                        <a:t>х</a:t>
                      </a:r>
                      <a:r>
                        <a:rPr lang="kk-KZ" sz="2000" b="0" dirty="0" smtClean="0"/>
                        <a:t> </a:t>
                      </a:r>
                      <a:r>
                        <a:rPr lang="en-US" sz="2000" b="0" dirty="0" smtClean="0"/>
                        <a:t>= 24 · 16 </a:t>
                      </a:r>
                      <a:r>
                        <a:rPr lang="kk-KZ" sz="2000" b="0" dirty="0" smtClean="0"/>
                        <a:t>: 18 ≈ 21,3</a:t>
                      </a:r>
                      <a:endParaRPr lang="ru-RU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15247"/>
              </p:ext>
            </p:extLst>
          </p:nvPr>
        </p:nvGraphicFramePr>
        <p:xfrm>
          <a:off x="755576" y="2924944"/>
          <a:ext cx="3168352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 класс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25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23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25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22,2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3 класс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29 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26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29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25,7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4 класс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29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26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29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25,7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5 класс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32</a:t>
                      </a:r>
                      <a:r>
                        <a:rPr lang="kk-KZ" sz="2400" b="0" baseline="0" dirty="0" smtClean="0"/>
                        <a:t> </a:t>
                      </a:r>
                      <a:r>
                        <a:rPr lang="kk-KZ" sz="2400" b="0" dirty="0" smtClean="0"/>
                        <a:t>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29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kk-KZ" sz="2400" b="0" baseline="0" dirty="0" smtClean="0"/>
                        <a:t>    </a:t>
                      </a:r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32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28,4</a:t>
                      </a:r>
                      <a:endParaRPr lang="ru-RU" sz="2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88835"/>
              </p:ext>
            </p:extLst>
          </p:nvPr>
        </p:nvGraphicFramePr>
        <p:xfrm>
          <a:off x="4499992" y="1050229"/>
          <a:ext cx="3312368" cy="548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6 класс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33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30 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33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29,3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7 класс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34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31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34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30,2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8 класс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36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32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36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32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9 класс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38</a:t>
                      </a:r>
                      <a:r>
                        <a:rPr lang="kk-KZ" sz="2400" b="0" baseline="0" dirty="0" smtClean="0"/>
                        <a:t> </a:t>
                      </a:r>
                      <a:r>
                        <a:rPr lang="kk-KZ" sz="2400" b="0" dirty="0" smtClean="0"/>
                        <a:t>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34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38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33,7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10 класс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39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35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39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34,6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/>
                        <a:t>11 класс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0" dirty="0" smtClean="0"/>
                        <a:t>39 ч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/>
                        <a:t>35 ч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kk-KZ" sz="2400" b="0" baseline="0" dirty="0" smtClean="0"/>
                        <a:t>    </a:t>
                      </a:r>
                      <a:r>
                        <a:rPr lang="kk-KZ" sz="2400" b="0" dirty="0" smtClean="0"/>
                        <a:t>х </a:t>
                      </a:r>
                      <a:r>
                        <a:rPr lang="en-US" sz="2400" b="0" dirty="0" smtClean="0"/>
                        <a:t>= </a:t>
                      </a:r>
                      <a:r>
                        <a:rPr lang="kk-KZ" sz="2400" b="0" dirty="0" smtClean="0"/>
                        <a:t>39</a:t>
                      </a:r>
                      <a:r>
                        <a:rPr lang="en-US" sz="2400" b="0" dirty="0" smtClean="0"/>
                        <a:t> · 16 </a:t>
                      </a:r>
                      <a:r>
                        <a:rPr lang="kk-KZ" sz="2400" b="0" dirty="0" smtClean="0"/>
                        <a:t>: 18 ≈ </a:t>
                      </a:r>
                      <a:r>
                        <a:rPr lang="kk-KZ" sz="2400" b="0" i="1" dirty="0" smtClean="0"/>
                        <a:t>34,6</a:t>
                      </a:r>
                      <a:endParaRPr lang="ru-RU" sz="24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67236" y="596582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cs typeface="Times New Roman" pitchFamily="18" charset="0"/>
              </a:rPr>
              <a:t>7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0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Риски при переходе на новые Типовые учебные планы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64704"/>
            <a:ext cx="7975798" cy="541225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/>
              <a:t>1.</a:t>
            </a:r>
            <a:r>
              <a:rPr lang="ru-RU" dirty="0"/>
              <a:t> </a:t>
            </a:r>
            <a:r>
              <a:rPr lang="ru-RU" sz="1800" dirty="0" smtClean="0"/>
              <a:t>Необходимость внесения изменений в Государственные общеобязательные стандарты образования: сложность и длительность </a:t>
            </a:r>
            <a:r>
              <a:rPr lang="ru-RU" sz="1800" dirty="0" smtClean="0"/>
              <a:t>процедуры.</a:t>
            </a:r>
            <a:endParaRPr lang="ru-RU" sz="1800" dirty="0" smtClean="0"/>
          </a:p>
          <a:p>
            <a:pPr algn="just"/>
            <a:r>
              <a:rPr lang="ru-RU" sz="1800" dirty="0"/>
              <a:t>2</a:t>
            </a:r>
            <a:r>
              <a:rPr lang="ru-RU" sz="1800" dirty="0" smtClean="0"/>
              <a:t>.  </a:t>
            </a:r>
            <a:r>
              <a:rPr lang="ru-RU" sz="1800" dirty="0" smtClean="0"/>
              <a:t>Необходимость разработки новых учебных программ, связанная с предоставленной школам возможностью выбора предметов. К примеру, предмет «Физика» может изучаться 1 час в неделю или 3 часа в неделю.</a:t>
            </a:r>
          </a:p>
          <a:p>
            <a:pPr algn="just"/>
            <a:r>
              <a:rPr lang="ru-RU" sz="1800" dirty="0"/>
              <a:t>3</a:t>
            </a:r>
            <a:r>
              <a:rPr lang="ru-RU" sz="1800" dirty="0" smtClean="0"/>
              <a:t>.  </a:t>
            </a:r>
            <a:r>
              <a:rPr lang="ru-RU" sz="1800" dirty="0" smtClean="0"/>
              <a:t>Разная компоновка предметов по выбору в разных школах вызовет сложности, связанные с переходом из одной школы в другую.</a:t>
            </a:r>
          </a:p>
          <a:p>
            <a:pPr algn="just"/>
            <a:r>
              <a:rPr lang="ru-RU" sz="1800" dirty="0"/>
              <a:t>4</a:t>
            </a:r>
            <a:r>
              <a:rPr lang="ru-RU" sz="1800" dirty="0" smtClean="0"/>
              <a:t>.  </a:t>
            </a:r>
            <a:r>
              <a:rPr lang="ru-RU" sz="1800" dirty="0" smtClean="0"/>
              <a:t>Не решен вопрос  о форме проведения итоговой и промежуточной аттестации и ЕНТ. Роль экзамена как формы контроля и мотивация </a:t>
            </a:r>
            <a:r>
              <a:rPr lang="ru-RU" sz="1800" dirty="0"/>
              <a:t>изучения предметов по выбору </a:t>
            </a:r>
            <a:r>
              <a:rPr lang="ru-RU" sz="1800" dirty="0" smtClean="0"/>
              <a:t>понизится, поскольку   объем экзаменационного материала будет ориентирован на минимум, т.е. 1 час в неделю.</a:t>
            </a:r>
          </a:p>
          <a:p>
            <a:pPr algn="just"/>
            <a:r>
              <a:rPr lang="ru-RU" sz="1800" dirty="0"/>
              <a:t>5</a:t>
            </a:r>
            <a:r>
              <a:rPr lang="ru-RU" sz="1800" dirty="0" smtClean="0"/>
              <a:t>. </a:t>
            </a:r>
            <a:r>
              <a:rPr lang="ru-RU" sz="1800" dirty="0" smtClean="0"/>
              <a:t>Очередная пиар-кампания  может быть связана с большим количеством предметов, изучаемым по 1 часу в неделю. Неэффективность одночасовых предметов доказывается отдельными </a:t>
            </a:r>
            <a:r>
              <a:rPr lang="ru-RU" sz="1800" dirty="0" smtClean="0"/>
              <a:t>учеными </a:t>
            </a:r>
            <a:r>
              <a:rPr lang="ru-RU" sz="1800" dirty="0" smtClean="0"/>
              <a:t>давно.</a:t>
            </a:r>
          </a:p>
          <a:p>
            <a:pPr algn="just"/>
            <a:r>
              <a:rPr lang="ru-RU" sz="1800" dirty="0"/>
              <a:t>6</a:t>
            </a:r>
            <a:r>
              <a:rPr lang="ru-RU" sz="1800" dirty="0" smtClean="0"/>
              <a:t>. </a:t>
            </a:r>
            <a:r>
              <a:rPr lang="ru-RU" sz="1800" dirty="0" smtClean="0"/>
              <a:t>Ограниченность выбора предметов в сельских школах.</a:t>
            </a:r>
          </a:p>
          <a:p>
            <a:pPr algn="just"/>
            <a:r>
              <a:rPr lang="ru-RU" sz="1800" dirty="0"/>
              <a:t>7</a:t>
            </a:r>
            <a:r>
              <a:rPr lang="ru-RU" sz="1800" smtClean="0"/>
              <a:t>. </a:t>
            </a:r>
            <a:r>
              <a:rPr lang="ru-RU" sz="1800" dirty="0" smtClean="0"/>
              <a:t>Риск снижения нагрузки учителей по отдельным предметам (7-11 классы) в зависимости от выбора учеников.  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7236" y="596582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smtClean="0">
                <a:solidFill>
                  <a:srgbClr val="002060"/>
                </a:solidFill>
                <a:cs typeface="Times New Roman" pitchFamily="18" charset="0"/>
              </a:rPr>
              <a:t>8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6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2618</Words>
  <Application>Microsoft Office PowerPoint</Application>
  <PresentationFormat>Экран (4:3)</PresentationFormat>
  <Paragraphs>1544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Риски при переходе на новые Типовые учебные планы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user35</dc:creator>
  <cp:lastModifiedBy>Каринова Шолпан Танатовна</cp:lastModifiedBy>
  <cp:revision>153</cp:revision>
  <cp:lastPrinted>2018-05-13T18:56:28Z</cp:lastPrinted>
  <dcterms:created xsi:type="dcterms:W3CDTF">2018-01-17T13:40:46Z</dcterms:created>
  <dcterms:modified xsi:type="dcterms:W3CDTF">2018-05-15T14:47:41Z</dcterms:modified>
</cp:coreProperties>
</file>