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75" r:id="rId2"/>
    <p:sldId id="276" r:id="rId3"/>
    <p:sldId id="277" r:id="rId4"/>
    <p:sldId id="283" r:id="rId5"/>
    <p:sldId id="284" r:id="rId6"/>
    <p:sldId id="285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DF4ADE-52D9-479F-B8C5-DB7DAE7831BB}" type="datetimeFigureOut">
              <a:rPr lang="ru-RU" smtClean="0"/>
              <a:pPr/>
              <a:t>15.05.2018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C1DDA2-A99A-4024-BD33-51108A457B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6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B7B4902-9ECD-415B-9192-2E27A27096A9}" type="slidenum">
              <a:rPr lang="ru-RU" altLang="ru-RU" smtClean="0"/>
              <a:pPr/>
              <a:t>1</a:t>
            </a:fld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5ECF-9E0C-4C0D-9DF5-D5CD9B253177}" type="datetimeFigureOut">
              <a:rPr lang="ru-RU" smtClean="0"/>
              <a:pPr/>
              <a:t>15.05.2018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3022-9B63-498E-B991-B1F99EE88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5ECF-9E0C-4C0D-9DF5-D5CD9B253177}" type="datetimeFigureOut">
              <a:rPr lang="ru-RU" smtClean="0"/>
              <a:pPr/>
              <a:t>15.05.2018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3022-9B63-498E-B991-B1F99EE88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5ECF-9E0C-4C0D-9DF5-D5CD9B253177}" type="datetimeFigureOut">
              <a:rPr lang="ru-RU" smtClean="0"/>
              <a:pPr/>
              <a:t>15.05.2018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3022-9B63-498E-B991-B1F99EE88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5ECF-9E0C-4C0D-9DF5-D5CD9B253177}" type="datetimeFigureOut">
              <a:rPr lang="ru-RU" smtClean="0"/>
              <a:pPr/>
              <a:t>15.05.2018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3022-9B63-498E-B991-B1F99EE88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5ECF-9E0C-4C0D-9DF5-D5CD9B253177}" type="datetimeFigureOut">
              <a:rPr lang="ru-RU" smtClean="0"/>
              <a:pPr/>
              <a:t>15.05.2018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3022-9B63-498E-B991-B1F99EE88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5ECF-9E0C-4C0D-9DF5-D5CD9B253177}" type="datetimeFigureOut">
              <a:rPr lang="ru-RU" smtClean="0"/>
              <a:pPr/>
              <a:t>15.05.2018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3022-9B63-498E-B991-B1F99EE88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5ECF-9E0C-4C0D-9DF5-D5CD9B253177}" type="datetimeFigureOut">
              <a:rPr lang="ru-RU" smtClean="0"/>
              <a:pPr/>
              <a:t>15.05.2018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3022-9B63-498E-B991-B1F99EE88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5ECF-9E0C-4C0D-9DF5-D5CD9B253177}" type="datetimeFigureOut">
              <a:rPr lang="ru-RU" smtClean="0"/>
              <a:pPr/>
              <a:t>15.05.2018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3022-9B63-498E-B991-B1F99EE88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5ECF-9E0C-4C0D-9DF5-D5CD9B253177}" type="datetimeFigureOut">
              <a:rPr lang="ru-RU" smtClean="0"/>
              <a:pPr/>
              <a:t>15.05.2018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3022-9B63-498E-B991-B1F99EE88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5ECF-9E0C-4C0D-9DF5-D5CD9B253177}" type="datetimeFigureOut">
              <a:rPr lang="ru-RU" smtClean="0"/>
              <a:pPr/>
              <a:t>15.05.2018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3022-9B63-498E-B991-B1F99EE88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5ECF-9E0C-4C0D-9DF5-D5CD9B253177}" type="datetimeFigureOut">
              <a:rPr lang="ru-RU" smtClean="0"/>
              <a:pPr/>
              <a:t>15.05.2018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3022-9B63-498E-B991-B1F99EE88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F5ECF-9E0C-4C0D-9DF5-D5CD9B253177}" type="datetimeFigureOut">
              <a:rPr lang="ru-RU" smtClean="0"/>
              <a:pPr/>
              <a:t>15.05.2018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B33022-9B63-498E-B991-B1F99EE88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Box 2"/>
          <p:cNvSpPr txBox="1">
            <a:spLocks noChangeArrowheads="1"/>
          </p:cNvSpPr>
          <p:nvPr/>
        </p:nvSpPr>
        <p:spPr bwMode="auto">
          <a:xfrm>
            <a:off x="323528" y="6042774"/>
            <a:ext cx="8496944" cy="33855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1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ru-RU" altLang="ru-RU" sz="1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2018 </a:t>
            </a:r>
            <a:r>
              <a:rPr lang="ru-RU" alt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год</a:t>
            </a:r>
            <a:endParaRPr lang="ru-RU" altLang="ru-RU" sz="16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6152" name="TextBox 10"/>
          <p:cNvSpPr txBox="1">
            <a:spLocks noChangeArrowheads="1"/>
          </p:cNvSpPr>
          <p:nvPr/>
        </p:nvSpPr>
        <p:spPr bwMode="auto">
          <a:xfrm>
            <a:off x="323528" y="215702"/>
            <a:ext cx="8496944" cy="338554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kk-KZ" altLang="ru-RU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Министерство образования и науки Республики Казахстан</a:t>
            </a:r>
            <a:endParaRPr lang="ru-RU" altLang="ru-RU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3528" y="1947721"/>
            <a:ext cx="8496944" cy="264072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endParaRPr lang="ru-RU" sz="2400" b="1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ПРАВИЛА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ОБУЧЕНИЯ В ФОРМЕ ЭКСТЕРНАТА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(проект)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ru-RU" sz="2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endParaRPr lang="ru-RU" sz="2400" b="1" dirty="0">
              <a:solidFill>
                <a:srgbClr val="002060"/>
              </a:solidFill>
              <a:latin typeface="Century Gothic" panose="020B0502020202020204" pitchFamily="34" charset="0"/>
              <a:ea typeface="Calibri"/>
            </a:endParaRPr>
          </a:p>
        </p:txBody>
      </p:sp>
      <p:pic>
        <p:nvPicPr>
          <p:cNvPr id="12" name="Picture 2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7665" y="701973"/>
            <a:ext cx="1202581" cy="1202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Прямая соединительная линия 10"/>
          <p:cNvCxnSpPr/>
          <p:nvPr/>
        </p:nvCxnSpPr>
        <p:spPr>
          <a:xfrm>
            <a:off x="323528" y="5949280"/>
            <a:ext cx="8496944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23528" y="5877272"/>
            <a:ext cx="849694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0831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527065"/>
              </p:ext>
            </p:extLst>
          </p:nvPr>
        </p:nvGraphicFramePr>
        <p:xfrm>
          <a:off x="323528" y="2067813"/>
          <a:ext cx="8568952" cy="1723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84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405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7620" indent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Действующая 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редакция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Предлагаемая редакция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12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400" dirty="0" smtClean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Обучение в форме экстерната в организациях основного среднего, общего среднего образования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kk-KZ" sz="14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 </a:t>
                      </a:r>
                      <a:endParaRPr lang="kk-KZ" sz="1400" b="1" dirty="0" smtClean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Times New Roman"/>
                        </a:rPr>
                        <a:t>О</a:t>
                      </a: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бучение в форме экстерната в организациях основного среднего, общего среднего образования, </a:t>
                      </a:r>
                      <a:r>
                        <a:rPr lang="ru-RU" sz="1400" b="1" kern="1200" dirty="0" smtClean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технического профессионального и высшего образования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23528" y="716503"/>
            <a:ext cx="8568952" cy="1200329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i="1" dirty="0">
                <a:solidFill>
                  <a:srgbClr val="C00000"/>
                </a:solidFill>
                <a:latin typeface="Century Gothic" panose="020B0502020202020204" pitchFamily="34" charset="0"/>
              </a:rPr>
              <a:t>О внесении изменения</a:t>
            </a:r>
            <a:r>
              <a:rPr lang="ru-RU" dirty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endParaRPr lang="ru-RU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 приказ Министра </a:t>
            </a:r>
            <a:r>
              <a:rPr lang="ru-RU" dirty="0">
                <a:solidFill>
                  <a:srgbClr val="002060"/>
                </a:solidFill>
                <a:latin typeface="Century Gothic" panose="020B0502020202020204" pitchFamily="34" charset="0"/>
              </a:rPr>
              <a:t>образования и науки </a:t>
            </a:r>
            <a:r>
              <a:rPr lang="ru-RU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Республики </a:t>
            </a:r>
            <a:r>
              <a:rPr lang="ru-RU" dirty="0">
                <a:solidFill>
                  <a:srgbClr val="002060"/>
                </a:solidFill>
                <a:latin typeface="Century Gothic" panose="020B0502020202020204" pitchFamily="34" charset="0"/>
              </a:rPr>
              <a:t>Казахстан </a:t>
            </a:r>
            <a:endParaRPr lang="ru-RU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от </a:t>
            </a:r>
            <a:r>
              <a:rPr lang="ru-RU" dirty="0">
                <a:solidFill>
                  <a:srgbClr val="002060"/>
                </a:solidFill>
                <a:latin typeface="Century Gothic" panose="020B0502020202020204" pitchFamily="34" charset="0"/>
              </a:rPr>
              <a:t>22 января </a:t>
            </a:r>
            <a:r>
              <a:rPr lang="ru-RU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2016 </a:t>
            </a:r>
            <a:r>
              <a:rPr lang="ru-RU" dirty="0">
                <a:solidFill>
                  <a:srgbClr val="002060"/>
                </a:solidFill>
                <a:latin typeface="Century Gothic" panose="020B0502020202020204" pitchFamily="34" charset="0"/>
              </a:rPr>
              <a:t>года № 61 </a:t>
            </a:r>
            <a:endParaRPr lang="ru-RU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«</a:t>
            </a:r>
            <a:r>
              <a:rPr lang="ru-RU" dirty="0">
                <a:solidFill>
                  <a:srgbClr val="002060"/>
                </a:solidFill>
                <a:latin typeface="Century Gothic" panose="020B0502020202020204" pitchFamily="34" charset="0"/>
              </a:rPr>
              <a:t>Об </a:t>
            </a:r>
            <a:r>
              <a:rPr lang="ru-RU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утверждении правил </a:t>
            </a:r>
            <a:r>
              <a:rPr lang="ru-RU" dirty="0">
                <a:solidFill>
                  <a:srgbClr val="002060"/>
                </a:solidFill>
                <a:latin typeface="Century Gothic" panose="020B0502020202020204" pitchFamily="34" charset="0"/>
              </a:rPr>
              <a:t>обучения </a:t>
            </a:r>
            <a:r>
              <a:rPr lang="ru-RU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 </a:t>
            </a:r>
            <a:r>
              <a:rPr lang="ru-RU" dirty="0">
                <a:solidFill>
                  <a:srgbClr val="002060"/>
                </a:solidFill>
                <a:latin typeface="Century Gothic" panose="020B0502020202020204" pitchFamily="34" charset="0"/>
              </a:rPr>
              <a:t>форме экстерната»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3940021"/>
            <a:ext cx="8568952" cy="258532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002060"/>
                </a:solidFill>
                <a:latin typeface="Century Gothic" panose="020B0502020202020204" pitchFamily="34" charset="0"/>
              </a:rPr>
              <a:t>Согласно проекту обучение в форме экстерната предоставляется </a:t>
            </a:r>
            <a:r>
              <a:rPr lang="ru-RU" b="1" dirty="0">
                <a:solidFill>
                  <a:srgbClr val="002060"/>
                </a:solidFill>
                <a:latin typeface="Century Gothic" panose="020B0502020202020204" pitchFamily="34" charset="0"/>
              </a:rPr>
              <a:t>следующим категориям</a:t>
            </a:r>
            <a:r>
              <a:rPr lang="ru-RU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:</a:t>
            </a:r>
          </a:p>
          <a:p>
            <a:pPr algn="ctr"/>
            <a:endParaRPr lang="ru-RU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ru-RU" dirty="0">
                <a:solidFill>
                  <a:srgbClr val="002060"/>
                </a:solidFill>
                <a:latin typeface="Century Gothic" panose="020B0502020202020204" pitchFamily="34" charset="0"/>
              </a:rPr>
              <a:t>обучающимся, имеющим заключение врачебно-консультационной комиссии  (ВКК) о состоянии здоровья;</a:t>
            </a:r>
          </a:p>
          <a:p>
            <a:r>
              <a:rPr lang="ru-RU" dirty="0">
                <a:solidFill>
                  <a:srgbClr val="002060"/>
                </a:solidFill>
                <a:latin typeface="Century Gothic" panose="020B0502020202020204" pitchFamily="34" charset="0"/>
              </a:rPr>
              <a:t>детям граждан Республики Казахстан, временно проживающих за рубежом</a:t>
            </a:r>
            <a:r>
              <a:rPr lang="kk-KZ" dirty="0">
                <a:solidFill>
                  <a:srgbClr val="002060"/>
                </a:solidFill>
                <a:latin typeface="Century Gothic" panose="020B0502020202020204" pitchFamily="34" charset="0"/>
              </a:rPr>
              <a:t>;</a:t>
            </a:r>
            <a:endParaRPr lang="ru-RU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kk-KZ" dirty="0">
                <a:solidFill>
                  <a:srgbClr val="002060"/>
                </a:solidFill>
                <a:latin typeface="Century Gothic" panose="020B0502020202020204" pitchFamily="34" charset="0"/>
              </a:rPr>
              <a:t>обучающимся, </a:t>
            </a:r>
            <a:r>
              <a:rPr lang="kk-KZ" b="1" dirty="0">
                <a:solidFill>
                  <a:srgbClr val="002060"/>
                </a:solidFill>
                <a:latin typeface="Century Gothic" panose="020B0502020202020204" pitchFamily="34" charset="0"/>
              </a:rPr>
              <a:t>самостоятельно освоившим учебные дисциплины соответствующей образовательной программы</a:t>
            </a:r>
            <a:r>
              <a:rPr lang="kk-KZ" dirty="0">
                <a:solidFill>
                  <a:srgbClr val="002060"/>
                </a:solidFill>
                <a:latin typeface="Century Gothic" panose="020B0502020202020204" pitchFamily="34" charset="0"/>
              </a:rPr>
              <a:t>. </a:t>
            </a:r>
            <a:endParaRPr lang="ru-RU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2"/>
          <p:cNvSpPr txBox="1">
            <a:spLocks noChangeArrowheads="1"/>
          </p:cNvSpPr>
          <p:nvPr/>
        </p:nvSpPr>
        <p:spPr bwMode="auto">
          <a:xfrm>
            <a:off x="323528" y="188640"/>
            <a:ext cx="8496944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ru-RU" altLang="ru-RU" sz="2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ОБУЧЕНИЕ В ФОРМЕ ЭКСТЕРНАТА</a:t>
            </a:r>
            <a:endParaRPr lang="ru-RU" altLang="ru-RU" sz="20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6221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750183"/>
            <a:ext cx="8496944" cy="22467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Для своевременного освоения обучающимися  общеобразовательных программ соответствующего уровня заявление для получения разрешения на обучение </a:t>
            </a:r>
            <a:endParaRPr lang="ru-RU" sz="1400" b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 </a:t>
            </a:r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форме экстерната подается</a:t>
            </a:r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:</a:t>
            </a:r>
          </a:p>
          <a:p>
            <a:pPr algn="ctr"/>
            <a:endParaRPr lang="ru-RU" sz="1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-  обучающимися, имеющими заключение врачебно-консультационной комиссии о состоянии здоровья со следующей учебной четверти  с момента получения заключения; </a:t>
            </a:r>
          </a:p>
          <a:p>
            <a:r>
              <a:rPr lang="kk-KZ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-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 для детей граждан Республики Казахстан, временно проживающих за рубежом, со следующей учебной четверти с момента наступления срока выезда</a:t>
            </a:r>
            <a:r>
              <a:rPr lang="kk-KZ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;</a:t>
            </a:r>
            <a:endParaRPr lang="ru-RU" sz="14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kk-KZ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- обучающимися для самостоятельного освоения учебных дисциплин соответствующей образовательной программы 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не позднее 1 </a:t>
            </a:r>
            <a:r>
              <a:rPr lang="kk-KZ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сентября 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текущего  учебного года.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49558" y="3121804"/>
            <a:ext cx="8326898" cy="523220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Прием заявлений и выдача разрешения на обучение </a:t>
            </a:r>
            <a:endParaRPr lang="ru-RU" sz="1400" b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 </a:t>
            </a:r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форме экстерната в организациях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23527" y="3991704"/>
            <a:ext cx="4189479" cy="2677656"/>
          </a:xfrm>
          <a:prstGeom prst="rect">
            <a:avLst/>
          </a:prstGeom>
          <a:solidFill>
            <a:schemeClr val="bg2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b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основного </a:t>
            </a:r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среднего, </a:t>
            </a:r>
            <a:endParaRPr lang="ru-RU" sz="1400" b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общего </a:t>
            </a:r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среднего образования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оформляется </a:t>
            </a:r>
            <a:r>
              <a:rPr lang="kk-KZ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согласно 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приказ</a:t>
            </a:r>
            <a:r>
              <a:rPr lang="kk-KZ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у 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Министра</a:t>
            </a:r>
            <a:r>
              <a:rPr lang="ru-RU" sz="1400" b="1" i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ru-RU" sz="1400" b="1" i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от </a:t>
            </a:r>
            <a:r>
              <a:rPr lang="ru-RU" sz="1400" b="1" i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8 апреля 2015 года</a:t>
            </a:r>
            <a:r>
              <a:rPr lang="kk-KZ" sz="1400" b="1" i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 </a:t>
            </a:r>
            <a:r>
              <a:rPr lang="ru-RU" sz="1400" b="1" i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№ 179 </a:t>
            </a:r>
            <a:endParaRPr lang="ru-RU" sz="1400" b="1" i="1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«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Об утверждении стандартов государственных услуг в сфере среднего образования, оказываемых местными исполнительными органами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»</a:t>
            </a:r>
          </a:p>
          <a:p>
            <a:pPr algn="ctr"/>
            <a:endParaRPr lang="ru-RU" sz="14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4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44008" y="3991704"/>
            <a:ext cx="4176464" cy="2677656"/>
          </a:xfrm>
          <a:prstGeom prst="rect">
            <a:avLst/>
          </a:prstGeom>
          <a:solidFill>
            <a:schemeClr val="bg2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b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высшего образования </a:t>
            </a:r>
          </a:p>
          <a:p>
            <a:pPr algn="ctr"/>
            <a:endParaRPr lang="ru-RU" sz="1400" b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оформляется 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согласно приказу Министра </a:t>
            </a:r>
            <a:r>
              <a:rPr lang="ru-RU" sz="1400" b="1" i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от  </a:t>
            </a:r>
            <a:r>
              <a:rPr lang="ru-RU" sz="1400" b="1" i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8 февраля 2010 года № 40 </a:t>
            </a:r>
            <a:endParaRPr lang="ru-RU" sz="1400" b="1" i="1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«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Об утверждении П</a:t>
            </a:r>
            <a:r>
              <a:rPr lang="kk-KZ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равила выдачи разрешения на обучение в форме экстерната в организациях образования, реализующих образовательные программы высшего образования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»</a:t>
            </a:r>
          </a:p>
          <a:p>
            <a:pPr algn="ctr"/>
            <a:endParaRPr lang="ru-RU" sz="14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4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1979712" y="3501008"/>
            <a:ext cx="1008112" cy="432048"/>
          </a:xfrm>
          <a:prstGeom prst="down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6228184" y="3501008"/>
            <a:ext cx="1008112" cy="432048"/>
          </a:xfrm>
          <a:prstGeom prst="down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2"/>
          <p:cNvSpPr txBox="1">
            <a:spLocks noChangeArrowheads="1"/>
          </p:cNvSpPr>
          <p:nvPr/>
        </p:nvSpPr>
        <p:spPr bwMode="auto">
          <a:xfrm>
            <a:off x="323528" y="188640"/>
            <a:ext cx="8496944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ru-RU" altLang="ru-RU" sz="2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ОБУЧЕНИЕ В ФОРМЕ ЭКСТЕРНАТА</a:t>
            </a:r>
            <a:endParaRPr lang="ru-RU" altLang="ru-RU" sz="20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219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392488"/>
          </a:xfr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ru-RU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kk-KZ" dirty="0">
                <a:solidFill>
                  <a:srgbClr val="002060"/>
                </a:solidFill>
                <a:latin typeface="Century Gothic" panose="020B0502020202020204" pitchFamily="34" charset="0"/>
              </a:rPr>
              <a:t>завершение в один учебный год образовательных программ </a:t>
            </a:r>
            <a:r>
              <a:rPr lang="kk-KZ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                 1 </a:t>
            </a:r>
            <a:r>
              <a:rPr lang="kk-KZ" dirty="0">
                <a:solidFill>
                  <a:srgbClr val="002060"/>
                </a:solidFill>
                <a:latin typeface="Century Gothic" panose="020B0502020202020204" pitchFamily="34" charset="0"/>
              </a:rPr>
              <a:t>учебного года (1 класса) с прохождением промежуточной </a:t>
            </a:r>
            <a:r>
              <a:rPr lang="kk-KZ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                    и </a:t>
            </a:r>
            <a:r>
              <a:rPr lang="kk-KZ" dirty="0">
                <a:solidFill>
                  <a:srgbClr val="002060"/>
                </a:solidFill>
                <a:latin typeface="Century Gothic" panose="020B0502020202020204" pitchFamily="34" charset="0"/>
              </a:rPr>
              <a:t>итоговой аттестации в организациях образования - </a:t>
            </a:r>
            <a:r>
              <a:rPr lang="kk-KZ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                                 </a:t>
            </a:r>
            <a:r>
              <a:rPr lang="kk-KZ" b="1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для </a:t>
            </a:r>
            <a:r>
              <a:rPr lang="ru-RU" b="1" i="1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обучающи</a:t>
            </a:r>
            <a:r>
              <a:rPr lang="kk-KZ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х</a:t>
            </a:r>
            <a:r>
              <a:rPr lang="ru-RU" b="1" i="1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ся</a:t>
            </a:r>
            <a:r>
              <a:rPr lang="ru-RU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, </a:t>
            </a:r>
            <a:r>
              <a:rPr lang="ru-RU" b="1" i="1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имеющи</a:t>
            </a:r>
            <a:r>
              <a:rPr lang="kk-KZ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х</a:t>
            </a:r>
            <a:r>
              <a:rPr lang="ru-RU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 заключение </a:t>
            </a:r>
            <a:r>
              <a:rPr lang="ru-RU" b="1" i="1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врачебно</a:t>
            </a:r>
            <a:r>
              <a:rPr lang="ru-RU" b="1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-</a:t>
            </a:r>
            <a:r>
              <a:rPr lang="ru-RU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консультационной комиссии о состоянии здоровья</a:t>
            </a:r>
            <a:r>
              <a:rPr lang="ru-RU" b="1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;</a:t>
            </a:r>
          </a:p>
          <a:p>
            <a:pPr algn="just"/>
            <a:endParaRPr lang="ru-RU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kk-KZ" dirty="0">
                <a:solidFill>
                  <a:srgbClr val="002060"/>
                </a:solidFill>
                <a:latin typeface="Century Gothic" panose="020B0502020202020204" pitchFamily="34" charset="0"/>
              </a:rPr>
              <a:t>завершение в один учебный  год образовательных программ </a:t>
            </a:r>
            <a:r>
              <a:rPr lang="kk-KZ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                 1 года (1 </a:t>
            </a:r>
            <a:r>
              <a:rPr lang="kk-KZ" dirty="0">
                <a:solidFill>
                  <a:srgbClr val="002060"/>
                </a:solidFill>
                <a:latin typeface="Century Gothic" panose="020B0502020202020204" pitchFamily="34" charset="0"/>
              </a:rPr>
              <a:t>класса) с прохождением промежуточной и итоговой аттестации дистанционно - </a:t>
            </a:r>
            <a:r>
              <a:rPr lang="ru-RU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для дет</a:t>
            </a:r>
            <a:r>
              <a:rPr lang="kk-KZ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ей</a:t>
            </a:r>
            <a:r>
              <a:rPr lang="ru-RU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 граждан Республики Казахстан, временно проживающих за рубежом</a:t>
            </a:r>
            <a:r>
              <a:rPr lang="kk-KZ" b="1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;</a:t>
            </a:r>
          </a:p>
          <a:p>
            <a:pPr algn="just"/>
            <a:endParaRPr lang="ru-RU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kk-KZ" dirty="0">
                <a:solidFill>
                  <a:srgbClr val="002060"/>
                </a:solidFill>
                <a:latin typeface="Century Gothic" panose="020B0502020202020204" pitchFamily="34" charset="0"/>
              </a:rPr>
              <a:t>завершение в один учебный  год образовательных программ не более </a:t>
            </a:r>
            <a:r>
              <a:rPr lang="kk-KZ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2 </a:t>
            </a:r>
            <a:r>
              <a:rPr lang="kk-KZ" dirty="0">
                <a:solidFill>
                  <a:srgbClr val="002060"/>
                </a:solidFill>
                <a:latin typeface="Century Gothic" panose="020B0502020202020204" pitchFamily="34" charset="0"/>
              </a:rPr>
              <a:t>лет (2 классов) с прохождением промежуточной и итоговой аттестации в организациях образования - </a:t>
            </a:r>
            <a:r>
              <a:rPr lang="kk-KZ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                                 </a:t>
            </a:r>
            <a:r>
              <a:rPr lang="kk-KZ" b="1" i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для </a:t>
            </a:r>
            <a:r>
              <a:rPr lang="kk-KZ" b="1" i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обучающихся, самостоятельно освоивших учебные дисциплины соответствующей образовательной программы</a:t>
            </a:r>
            <a:r>
              <a:rPr lang="kk-KZ" b="1" i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algn="just"/>
            <a:endParaRPr lang="ru-RU" b="1" i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TextBox 2"/>
          <p:cNvSpPr txBox="1">
            <a:spLocks noChangeArrowheads="1"/>
          </p:cNvSpPr>
          <p:nvPr/>
        </p:nvSpPr>
        <p:spPr bwMode="auto">
          <a:xfrm>
            <a:off x="323528" y="188640"/>
            <a:ext cx="8496944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ru-RU" altLang="ru-RU" sz="2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ОБУЧЕНИЕ В ФОРМЕ ЭКСТЕРНАТА</a:t>
            </a:r>
            <a:endParaRPr lang="ru-RU" altLang="ru-RU" sz="20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8152" y="788511"/>
            <a:ext cx="8208911" cy="1200329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kk-KZ" b="1" dirty="0">
                <a:solidFill>
                  <a:srgbClr val="002060"/>
                </a:solidFill>
                <a:latin typeface="Century Gothic" panose="020B0502020202020204" pitchFamily="34" charset="0"/>
              </a:rPr>
              <a:t>Проект регламентирует </a:t>
            </a:r>
          </a:p>
          <a:p>
            <a:pPr algn="ctr"/>
            <a:r>
              <a:rPr lang="kk-KZ" b="1" dirty="0">
                <a:solidFill>
                  <a:srgbClr val="002060"/>
                </a:solidFill>
                <a:latin typeface="Century Gothic" panose="020B0502020202020204" pitchFamily="34" charset="0"/>
              </a:rPr>
              <a:t>продолжительность освоения </a:t>
            </a:r>
          </a:p>
          <a:p>
            <a:pPr algn="ctr"/>
            <a:r>
              <a:rPr lang="kk-KZ" dirty="0">
                <a:solidFill>
                  <a:srgbClr val="002060"/>
                </a:solidFill>
                <a:latin typeface="Century Gothic" panose="020B0502020202020204" pitchFamily="34" charset="0"/>
              </a:rPr>
              <a:t>образовательной программы основного среднего и </a:t>
            </a:r>
          </a:p>
          <a:p>
            <a:pPr algn="ctr"/>
            <a:r>
              <a:rPr lang="kk-KZ" dirty="0">
                <a:solidFill>
                  <a:srgbClr val="002060"/>
                </a:solidFill>
                <a:latin typeface="Century Gothic" panose="020B0502020202020204" pitchFamily="34" charset="0"/>
              </a:rPr>
              <a:t> общего среднего образования:  </a:t>
            </a:r>
          </a:p>
        </p:txBody>
      </p:sp>
    </p:spTree>
    <p:extLst>
      <p:ext uri="{BB962C8B-B14F-4D97-AF65-F5344CB8AC3E}">
        <p14:creationId xmlns:p14="http://schemas.microsoft.com/office/powerpoint/2010/main" val="3194475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9183" y="2804735"/>
            <a:ext cx="8208912" cy="1368152"/>
          </a:xfr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Приказ </a:t>
            </a:r>
            <a:r>
              <a:rPr lang="ru-RU" sz="1800" dirty="0">
                <a:solidFill>
                  <a:srgbClr val="002060"/>
                </a:solidFill>
                <a:latin typeface="Century Gothic" panose="020B0502020202020204" pitchFamily="34" charset="0"/>
              </a:rPr>
              <a:t>о допуске к </a:t>
            </a:r>
            <a:r>
              <a:rPr lang="kk-KZ" sz="1800" dirty="0">
                <a:solidFill>
                  <a:srgbClr val="002060"/>
                </a:solidFill>
                <a:latin typeface="Century Gothic" panose="020B0502020202020204" pitchFamily="34" charset="0"/>
              </a:rPr>
              <a:t>промежуточной,</a:t>
            </a:r>
            <a:r>
              <a:rPr lang="ru-RU" sz="1800" dirty="0">
                <a:solidFill>
                  <a:srgbClr val="002060"/>
                </a:solidFill>
                <a:latin typeface="Century Gothic" panose="020B0502020202020204" pitchFamily="34" charset="0"/>
              </a:rPr>
              <a:t> итоговой аттестации </a:t>
            </a:r>
            <a:endParaRPr lang="ru-RU" sz="18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r>
              <a:rPr lang="ru-RU" sz="1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экстерн</a:t>
            </a:r>
            <a:r>
              <a:rPr lang="kk-KZ" sz="1800" dirty="0">
                <a:solidFill>
                  <a:srgbClr val="002060"/>
                </a:solidFill>
                <a:latin typeface="Century Gothic" panose="020B0502020202020204" pitchFamily="34" charset="0"/>
              </a:rPr>
              <a:t>ов</a:t>
            </a:r>
            <a:r>
              <a:rPr lang="ru-RU" sz="1800" dirty="0">
                <a:solidFill>
                  <a:srgbClr val="002060"/>
                </a:solidFill>
                <a:latin typeface="Century Gothic" panose="020B0502020202020204" pitchFamily="34" charset="0"/>
              </a:rPr>
              <a:t> издается </a:t>
            </a:r>
            <a:r>
              <a:rPr lang="ru-RU" sz="1800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не </a:t>
            </a:r>
            <a:r>
              <a:rPr lang="ru-RU" sz="1800" b="1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позднее 10 </a:t>
            </a:r>
            <a:r>
              <a:rPr lang="ru-RU" sz="1800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мая </a:t>
            </a:r>
            <a:r>
              <a:rPr lang="ru-RU" sz="1800" dirty="0">
                <a:solidFill>
                  <a:srgbClr val="002060"/>
                </a:solidFill>
                <a:latin typeface="Century Gothic" panose="020B0502020202020204" pitchFamily="34" charset="0"/>
              </a:rPr>
              <a:t>текущего учебного года </a:t>
            </a:r>
            <a:endParaRPr lang="ru-RU" sz="18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r>
              <a:rPr lang="ru-RU" sz="1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руководителем </a:t>
            </a:r>
            <a:r>
              <a:rPr lang="ru-RU" sz="1800" dirty="0">
                <a:solidFill>
                  <a:srgbClr val="002060"/>
                </a:solidFill>
                <a:latin typeface="Century Gothic" panose="020B0502020202020204" pitchFamily="34" charset="0"/>
              </a:rPr>
              <a:t>организации образования</a:t>
            </a:r>
            <a:r>
              <a:rPr lang="kk-KZ" sz="1800" dirty="0">
                <a:solidFill>
                  <a:srgbClr val="002060"/>
                </a:solidFill>
                <a:latin typeface="Century Gothic" panose="020B0502020202020204" pitchFamily="34" charset="0"/>
              </a:rPr>
              <a:t> на основании решения </a:t>
            </a:r>
            <a:endParaRPr lang="kk-KZ" sz="18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r>
              <a:rPr lang="kk-KZ" sz="18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педагогического совета</a:t>
            </a:r>
            <a:endParaRPr lang="ru-RU" sz="18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TextBox 2"/>
          <p:cNvSpPr txBox="1">
            <a:spLocks noChangeArrowheads="1"/>
          </p:cNvSpPr>
          <p:nvPr/>
        </p:nvSpPr>
        <p:spPr bwMode="auto">
          <a:xfrm>
            <a:off x="323528" y="188640"/>
            <a:ext cx="8496944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ru-RU" altLang="ru-RU" sz="2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ОБУЧЕНИЕ В ФОРМЕ ЭКСТЕРНАТА</a:t>
            </a:r>
            <a:endParaRPr lang="ru-RU" altLang="ru-RU" sz="20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623180"/>
            <a:ext cx="8208912" cy="2031325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Century Gothic" panose="020B0502020202020204" pitchFamily="34" charset="0"/>
              </a:rPr>
              <a:t>Аттестация экстернов</a:t>
            </a:r>
            <a:r>
              <a:rPr lang="ru-RU" dirty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endParaRPr lang="ru-RU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проводится </a:t>
            </a:r>
            <a:r>
              <a:rPr lang="ru-RU" dirty="0">
                <a:solidFill>
                  <a:srgbClr val="002060"/>
                </a:solidFill>
                <a:latin typeface="Century Gothic" panose="020B0502020202020204" pitchFamily="34" charset="0"/>
              </a:rPr>
              <a:t>согласно приказ</a:t>
            </a:r>
            <a:r>
              <a:rPr lang="kk-KZ" dirty="0">
                <a:solidFill>
                  <a:srgbClr val="002060"/>
                </a:solidFill>
                <a:latin typeface="Century Gothic" panose="020B0502020202020204" pitchFamily="34" charset="0"/>
              </a:rPr>
              <a:t>у </a:t>
            </a:r>
            <a:r>
              <a:rPr lang="ru-RU" dirty="0">
                <a:solidFill>
                  <a:srgbClr val="002060"/>
                </a:solidFill>
                <a:latin typeface="Century Gothic" panose="020B0502020202020204" pitchFamily="34" charset="0"/>
              </a:rPr>
              <a:t>Министра </a:t>
            </a:r>
            <a:endParaRPr lang="ru-RU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от </a:t>
            </a:r>
            <a:r>
              <a:rPr lang="ru-RU" b="1" i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18 марта 2008 года № 125 </a:t>
            </a:r>
            <a:endParaRPr lang="ru-RU" b="1" i="1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«</a:t>
            </a:r>
            <a:r>
              <a:rPr lang="ru-RU" dirty="0">
                <a:solidFill>
                  <a:srgbClr val="002060"/>
                </a:solidFill>
                <a:latin typeface="Century Gothic" panose="020B0502020202020204" pitchFamily="34" charset="0"/>
              </a:rPr>
              <a:t>Об утверждении Типовых правил проведения текущего </a:t>
            </a:r>
            <a:endParaRPr lang="ru-RU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контроля </a:t>
            </a:r>
            <a:r>
              <a:rPr lang="ru-RU" dirty="0">
                <a:solidFill>
                  <a:srgbClr val="002060"/>
                </a:solidFill>
                <a:latin typeface="Century Gothic" panose="020B0502020202020204" pitchFamily="34" charset="0"/>
              </a:rPr>
              <a:t>успеваемости, промежуточной </a:t>
            </a:r>
            <a:endParaRPr lang="ru-RU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и </a:t>
            </a:r>
            <a:r>
              <a:rPr lang="ru-RU" dirty="0">
                <a:solidFill>
                  <a:srgbClr val="002060"/>
                </a:solidFill>
                <a:latin typeface="Century Gothic" panose="020B0502020202020204" pitchFamily="34" charset="0"/>
              </a:rPr>
              <a:t>итоговой аттестации обучающихся</a:t>
            </a:r>
            <a:r>
              <a:rPr lang="ru-RU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»</a:t>
            </a:r>
          </a:p>
          <a:p>
            <a:pPr algn="ctr"/>
            <a:endParaRPr lang="ru-RU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5397023"/>
            <a:ext cx="8208912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002060"/>
                </a:solidFill>
                <a:latin typeface="Century Gothic" panose="020B0502020202020204" pitchFamily="34" charset="0"/>
              </a:rPr>
              <a:t>	</a:t>
            </a:r>
            <a:r>
              <a:rPr lang="ru-RU" dirty="0">
                <a:solidFill>
                  <a:schemeClr val="tx2"/>
                </a:solidFill>
                <a:latin typeface="Century Gothic" panose="020B0502020202020204" pitchFamily="34" charset="0"/>
              </a:rPr>
              <a:t>Аттестация по </a:t>
            </a:r>
            <a:r>
              <a:rPr lang="kk-KZ" dirty="0">
                <a:solidFill>
                  <a:schemeClr val="tx2"/>
                </a:solidFill>
                <a:latin typeface="Century Gothic" panose="020B0502020202020204" pitchFamily="34" charset="0"/>
              </a:rPr>
              <a:t>самопознанию, физической </a:t>
            </a:r>
            <a:r>
              <a:rPr lang="ru-RU" dirty="0">
                <a:solidFill>
                  <a:schemeClr val="tx2"/>
                </a:solidFill>
                <a:latin typeface="Century Gothic" panose="020B0502020202020204" pitchFamily="34" charset="0"/>
              </a:rPr>
              <a:t>культуре, технологии, начальной военной подготовке, музыке, черчению не проводится, а в документе об образовании производится запись «не изучалась» (-ось).</a:t>
            </a:r>
          </a:p>
          <a:p>
            <a:pPr algn="ctr"/>
            <a:endParaRPr lang="ru-RU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4316903"/>
            <a:ext cx="8208912" cy="923330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002060"/>
                </a:solidFill>
                <a:latin typeface="Century Gothic" panose="020B0502020202020204" pitchFamily="34" charset="0"/>
              </a:rPr>
              <a:t>Форма и сроки аттестации </a:t>
            </a:r>
            <a:r>
              <a:rPr lang="ru-RU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устанавливаются руководителем </a:t>
            </a:r>
            <a:endParaRPr lang="ru-RU" b="1" i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b="1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организации </a:t>
            </a:r>
            <a:r>
              <a:rPr lang="ru-RU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образования </a:t>
            </a:r>
            <a:r>
              <a:rPr lang="ru-RU" dirty="0">
                <a:solidFill>
                  <a:srgbClr val="002060"/>
                </a:solidFill>
                <a:latin typeface="Century Gothic" panose="020B0502020202020204" pitchFamily="34" charset="0"/>
              </a:rPr>
              <a:t>в соответствии </a:t>
            </a:r>
            <a:endParaRPr lang="ru-RU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 </a:t>
            </a:r>
            <a:r>
              <a:rPr lang="ru-RU" dirty="0">
                <a:solidFill>
                  <a:srgbClr val="002060"/>
                </a:solidFill>
                <a:latin typeface="Century Gothic" panose="020B0502020202020204" pitchFamily="34" charset="0"/>
              </a:rPr>
              <a:t>учебными программами и рабочими учебными </a:t>
            </a:r>
            <a:r>
              <a:rPr lang="ru-RU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планами</a:t>
            </a:r>
            <a:endParaRPr lang="ru-RU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720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altLang="ru-RU" sz="3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/>
            </a:r>
            <a:br>
              <a:rPr lang="ru-RU" altLang="ru-RU" sz="3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altLang="ru-RU" sz="2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ОБУЧЕНИЕ </a:t>
            </a:r>
            <a:r>
              <a:rPr lang="ru-RU" altLang="ru-RU" sz="22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В ФОРМЕ ЭКСТЕРНАТА</a:t>
            </a:r>
            <a:r>
              <a:rPr lang="ru-RU" altLang="ru-RU" b="1" dirty="0">
                <a:solidFill>
                  <a:srgbClr val="002060"/>
                </a:solidFill>
                <a:latin typeface="Century Gothic" panose="020B0502020202020204" pitchFamily="34" charset="0"/>
              </a:rPr>
              <a:t/>
            </a:r>
            <a:br>
              <a:rPr lang="ru-RU" altLang="ru-RU" b="1" dirty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889" y="1352119"/>
            <a:ext cx="8229600" cy="1656183"/>
          </a:xfr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Экстерны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, не прошедшие промежуточную аттестацию,  итоговую государственную аттестацию, </a:t>
            </a:r>
            <a:r>
              <a:rPr lang="ru-RU" sz="1600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оставляются на повторный год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обучения в организации образования не в форме экстерната, обучающиеся, достигшие совершеннолетия  отчисляются из общеобразовательной организации и уведомляются об этом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письменно,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либо лично, что 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подтверждается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подписью  в приказе об отчислении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. </a:t>
            </a:r>
          </a:p>
          <a:p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7200" y="3356992"/>
            <a:ext cx="8229600" cy="1077218"/>
          </a:xfrm>
          <a:prstGeom prst="rect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Экстернам, прошедшим промежуточную аттестацию, </a:t>
            </a:r>
            <a:r>
              <a:rPr lang="ru-RU" sz="1600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выдается табель 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с итоговыми оценками и пометкой  об окончании обучения в форме экстерната по соответствующим учебным программам. </a:t>
            </a:r>
          </a:p>
          <a:p>
            <a:pPr algn="just" fontAlgn="base"/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endParaRPr lang="ru-RU" sz="16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8634" y="4797152"/>
            <a:ext cx="8229600" cy="132343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just" fontAlgn="base"/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Экстернам, прошедшим итоговую государственную аттестацию, </a:t>
            </a:r>
            <a:r>
              <a:rPr lang="ru-RU" sz="1600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выдается документ государственного образца</a:t>
            </a:r>
            <a:r>
              <a:rPr lang="ru-RU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 об уровне (ступени) образования согласно приказу Министра образования и науки Республики Казахстан от                28 января 2015 года № 39 «Об утверждении видов и форм документов об образовании государственного образца и Правила их выдачи».</a:t>
            </a:r>
            <a:endParaRPr lang="ru-RU" sz="16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8441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597</TotalTime>
  <Words>616</Words>
  <Application>Microsoft Office PowerPoint</Application>
  <PresentationFormat>Экран (4:3)</PresentationFormat>
  <Paragraphs>76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ОБУЧЕНИЕ В ФОРМЕ ЭКСТЕРНАТА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обучения детей в сельской местности</dc:title>
  <dc:creator>RePack by SPecialiST</dc:creator>
  <cp:lastModifiedBy>Каринова Шолпан Танатовна</cp:lastModifiedBy>
  <cp:revision>65</cp:revision>
  <cp:lastPrinted>2018-01-12T03:11:40Z</cp:lastPrinted>
  <dcterms:created xsi:type="dcterms:W3CDTF">2018-01-10T10:54:50Z</dcterms:created>
  <dcterms:modified xsi:type="dcterms:W3CDTF">2018-05-15T15:27:09Z</dcterms:modified>
</cp:coreProperties>
</file>