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5" r:id="rId2"/>
    <p:sldId id="276" r:id="rId3"/>
    <p:sldId id="277" r:id="rId4"/>
    <p:sldId id="283" r:id="rId5"/>
    <p:sldId id="284" r:id="rId6"/>
    <p:sldId id="28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F4ADE-52D9-479F-B8C5-DB7DAE7831BB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1DDA2-A99A-4024-BD33-51108A457B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B7B4902-9ECD-415B-9192-2E27A27096A9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323528" y="6042774"/>
            <a:ext cx="8496944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2018 </a:t>
            </a:r>
            <a:r>
              <a:rPr lang="ru-RU" alt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год</a:t>
            </a:r>
            <a:endParaRPr lang="ru-RU" alt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52" name="TextBox 10"/>
          <p:cNvSpPr txBox="1">
            <a:spLocks noChangeArrowheads="1"/>
          </p:cNvSpPr>
          <p:nvPr/>
        </p:nvSpPr>
        <p:spPr bwMode="auto">
          <a:xfrm>
            <a:off x="323528" y="215702"/>
            <a:ext cx="8496944" cy="33855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altLang="ru-RU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Министерство образования и науки Республики Казахстан</a:t>
            </a:r>
            <a:endParaRPr lang="ru-RU" altLang="ru-RU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947721"/>
            <a:ext cx="8496944" cy="26407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ПРАВИЛА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ОБУЧЕНИЯ В ФОРМЕ ЭКСТЕРНАТА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(проект)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  <a:ea typeface="Calibri"/>
            </a:endParaRPr>
          </a:p>
        </p:txBody>
      </p:sp>
      <p:pic>
        <p:nvPicPr>
          <p:cNvPr id="12" name="Picture 2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665" y="701973"/>
            <a:ext cx="1202581" cy="120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23528" y="5949280"/>
            <a:ext cx="849694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3528" y="5877272"/>
            <a:ext cx="849694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83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527065"/>
              </p:ext>
            </p:extLst>
          </p:nvPr>
        </p:nvGraphicFramePr>
        <p:xfrm>
          <a:off x="323528" y="2067813"/>
          <a:ext cx="8568952" cy="172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0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7620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Действующая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Предлагаемая редакция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1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Обучение в форме экстерната в организациях основного среднего, общего среднего образования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 </a:t>
                      </a:r>
                      <a:endParaRPr lang="kk-KZ" sz="1400" b="1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/>
                        </a:rPr>
                        <a:t>О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бучение в форме экстерната в организациях основного среднего, общего среднего образования, </a:t>
                      </a: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технического профессионального и высшего образования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716503"/>
            <a:ext cx="8568952" cy="120032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rgbClr val="C00000"/>
                </a:solidFill>
                <a:latin typeface="Century Gothic" panose="020B0502020202020204" pitchFamily="34" charset="0"/>
              </a:rPr>
              <a:t>О внесении изменения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приказ Министра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образования и науки </a:t>
            </a: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Республики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Казахстан </a:t>
            </a:r>
            <a:endParaRPr lang="ru-RU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22 января </a:t>
            </a: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2016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года № 61 </a:t>
            </a:r>
            <a:endParaRPr lang="ru-RU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Об </a:t>
            </a: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утверждении правил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обучения </a:t>
            </a: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форме экстерната»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940021"/>
            <a:ext cx="8568952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Согласно проекту обучение в форме экстерната предоставляется </a:t>
            </a: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следующим категориям</a:t>
            </a: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</a:t>
            </a:r>
          </a:p>
          <a:p>
            <a:pPr algn="ctr"/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обучающимся, имеющим заключение врачебно-консультационной комиссии  (ВКК) о состоянии здоровья;</a:t>
            </a:r>
          </a:p>
          <a:p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детям граждан Республики Казахстан, временно проживающих за рубежом</a:t>
            </a:r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;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обучающимся, </a:t>
            </a:r>
            <a:r>
              <a:rPr lang="kk-KZ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самостоятельно освоившим учебные дисциплины соответствующей образовательной программы</a:t>
            </a:r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. 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23528" y="188640"/>
            <a:ext cx="849694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ОБУЧЕНИЕ В ФОРМЕ ЭКСТЕРНАТА</a:t>
            </a:r>
            <a:endParaRPr lang="ru-RU" altLang="ru-RU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22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750183"/>
            <a:ext cx="8496944" cy="22467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Для своевременного освоения обучающимися  общеобразовательных программ соответствующего уровня заявление для получения разрешения на обучение </a:t>
            </a:r>
            <a:endParaRPr lang="ru-RU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форме экстерната подается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</a:t>
            </a:r>
          </a:p>
          <a:p>
            <a:pPr algn="ctr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-  обучающимися, имеющими заключение врачебно-консультационной комиссии о состоянии здоровья со следующей учебной четверти  с момента получения заключения; </a:t>
            </a:r>
          </a:p>
          <a:p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-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для детей граждан Республики Казахстан, временно проживающих за рубежом, со следующей учебной четверти с момента наступления срока выезда</a:t>
            </a:r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;</a:t>
            </a:r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- обучающимися для самостоятельного освоения учебных дисциплин соответствующей образовательной программы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не позднее 1 </a:t>
            </a:r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сентября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текущего  учебного года.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9558" y="3121804"/>
            <a:ext cx="8326898" cy="52322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Прием заявлений и выдача разрешения на обучение </a:t>
            </a:r>
            <a:endParaRPr lang="ru-RU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форме экстерната в организациях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7" y="3991704"/>
            <a:ext cx="4189479" cy="2677656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основного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среднего, </a:t>
            </a:r>
            <a:endParaRPr lang="ru-RU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общего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среднего образования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оформляется </a:t>
            </a:r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согласно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приказ</a:t>
            </a:r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у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Министра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8 апреля 2015 года</a:t>
            </a:r>
            <a:r>
              <a:rPr lang="kk-KZ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179 </a:t>
            </a:r>
            <a:endParaRPr lang="ru-RU" sz="1400" b="1" i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Об утверждении стандартов государственных услуг в сфере среднего образования, оказываемых местными исполнительными органами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</a:t>
            </a:r>
          </a:p>
          <a:p>
            <a:pPr algn="ctr"/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44008" y="3991704"/>
            <a:ext cx="4176464" cy="2677656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высшего образования </a:t>
            </a:r>
          </a:p>
          <a:p>
            <a:pPr algn="ctr"/>
            <a:endParaRPr lang="ru-RU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оформляется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согласно приказу Министра 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 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8 февраля 2010 года № 40 </a:t>
            </a:r>
            <a:endParaRPr lang="ru-RU" sz="1400" b="1" i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Об утверждении П</a:t>
            </a:r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равила выдачи разрешения на обучение в форме экстерната в организациях образования, реализующих образовательные программы высшего образования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</a:t>
            </a:r>
          </a:p>
          <a:p>
            <a:pPr algn="ctr"/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979712" y="3501008"/>
            <a:ext cx="1008112" cy="432048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228184" y="3501008"/>
            <a:ext cx="1008112" cy="432048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323528" y="188640"/>
            <a:ext cx="849694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ОБУЧЕНИЕ В ФОРМЕ ЭКСТЕРНАТА</a:t>
            </a:r>
            <a:endParaRPr lang="ru-RU" altLang="ru-RU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19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завершение в один учебный год образовательных программ </a:t>
            </a:r>
            <a:r>
              <a:rPr lang="kk-KZ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                1 </a:t>
            </a:r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учебного года (1 класса) с прохождением промежуточной </a:t>
            </a:r>
            <a:r>
              <a:rPr lang="kk-KZ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                   и </a:t>
            </a:r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итоговой аттестации в организациях образования - </a:t>
            </a:r>
            <a:r>
              <a:rPr lang="kk-KZ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                                </a:t>
            </a:r>
            <a:r>
              <a:rPr lang="kk-KZ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для </a:t>
            </a:r>
            <a:r>
              <a:rPr lang="ru-RU" b="1" i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обучающи</a:t>
            </a:r>
            <a:r>
              <a:rPr lang="kk-KZ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х</a:t>
            </a:r>
            <a:r>
              <a:rPr lang="ru-RU" b="1" i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ся</a:t>
            </a:r>
            <a:r>
              <a:rPr lang="ru-RU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b="1" i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имеющи</a:t>
            </a:r>
            <a:r>
              <a:rPr lang="kk-KZ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х</a:t>
            </a:r>
            <a:r>
              <a:rPr lang="ru-RU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 заключение </a:t>
            </a:r>
            <a:r>
              <a:rPr lang="ru-RU" b="1" i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врачебно</a:t>
            </a:r>
            <a:r>
              <a:rPr lang="ru-RU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-</a:t>
            </a:r>
            <a:r>
              <a:rPr lang="ru-RU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консультационной комиссии о состоянии здоровья</a:t>
            </a:r>
            <a:r>
              <a:rPr lang="ru-RU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;</a:t>
            </a:r>
          </a:p>
          <a:p>
            <a:pPr algn="just"/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завершение в один учебный  год образовательных программ </a:t>
            </a:r>
            <a:r>
              <a:rPr lang="kk-KZ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                1 года (1 </a:t>
            </a:r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класса) с прохождением промежуточной и итоговой аттестации дистанционно - </a:t>
            </a:r>
            <a:r>
              <a:rPr lang="ru-RU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для дет</a:t>
            </a:r>
            <a:r>
              <a:rPr lang="kk-KZ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ей</a:t>
            </a:r>
            <a:r>
              <a:rPr lang="ru-RU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 граждан Республики Казахстан, временно проживающих за рубежом</a:t>
            </a:r>
            <a:r>
              <a:rPr lang="kk-KZ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;</a:t>
            </a:r>
          </a:p>
          <a:p>
            <a:pPr algn="just"/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завершение в один учебный  год образовательных программ не более </a:t>
            </a:r>
            <a:r>
              <a:rPr lang="kk-KZ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</a:t>
            </a:r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лет (2 классов) с прохождением промежуточной и итоговой аттестации в организациях образования - </a:t>
            </a:r>
            <a:r>
              <a:rPr lang="kk-KZ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                                </a:t>
            </a:r>
            <a:r>
              <a:rPr lang="kk-KZ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для </a:t>
            </a:r>
            <a:r>
              <a:rPr lang="kk-KZ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обучающихся, самостоятельно освоивших учебные дисциплины соответствующей образовательной программы</a:t>
            </a:r>
            <a:r>
              <a:rPr lang="kk-KZ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ru-RU" b="1" i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323528" y="188640"/>
            <a:ext cx="849694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ОБУЧЕНИЕ В ФОРМЕ ЭКСТЕРНАТА</a:t>
            </a:r>
            <a:endParaRPr lang="ru-RU" altLang="ru-RU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152" y="788511"/>
            <a:ext cx="8208911" cy="120032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Проект регламентирует </a:t>
            </a:r>
          </a:p>
          <a:p>
            <a:pPr algn="ctr"/>
            <a:r>
              <a:rPr lang="kk-KZ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продолжительность освоения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образовательной программы основного среднего и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 общего среднего образования:  </a:t>
            </a:r>
          </a:p>
        </p:txBody>
      </p:sp>
    </p:spTree>
    <p:extLst>
      <p:ext uri="{BB962C8B-B14F-4D97-AF65-F5344CB8AC3E}">
        <p14:creationId xmlns:p14="http://schemas.microsoft.com/office/powerpoint/2010/main" val="3194475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9183" y="2804735"/>
            <a:ext cx="8208912" cy="1368152"/>
          </a:xfr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Приказ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о допуске к </a:t>
            </a:r>
            <a:r>
              <a:rPr lang="kk-KZ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промежуточной,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 итоговой аттестации </a:t>
            </a:r>
            <a:endParaRPr lang="ru-RU" sz="18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экстерн</a:t>
            </a:r>
            <a:r>
              <a:rPr lang="kk-KZ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ов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 издается </a:t>
            </a:r>
            <a:r>
              <a:rPr lang="ru-RU" sz="1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не </a:t>
            </a:r>
            <a:r>
              <a:rPr lang="ru-RU" sz="18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позднее 10 </a:t>
            </a:r>
            <a:r>
              <a:rPr lang="ru-RU" sz="1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мая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текущего учебного года </a:t>
            </a:r>
            <a:endParaRPr lang="ru-RU" sz="18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руководителем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организации образования</a:t>
            </a:r>
            <a:r>
              <a:rPr lang="kk-KZ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 на основании решения </a:t>
            </a:r>
            <a:endParaRPr lang="kk-KZ" sz="18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kk-KZ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педагогического совета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323528" y="188640"/>
            <a:ext cx="849694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ОБУЧЕНИЕ В ФОРМЕ ЭКСТЕРНАТА</a:t>
            </a:r>
            <a:endParaRPr lang="ru-RU" altLang="ru-RU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23180"/>
            <a:ext cx="8208912" cy="2031325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Аттестация экстернов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проводится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согласно приказ</a:t>
            </a:r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у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Министра </a:t>
            </a:r>
            <a:endParaRPr lang="ru-RU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18 марта 2008 года № 125 </a:t>
            </a:r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Об утверждении Типовых правил проведения текущего </a:t>
            </a:r>
            <a:endParaRPr lang="ru-RU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контроля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успеваемости, промежуточной </a:t>
            </a:r>
            <a:endParaRPr lang="ru-RU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итоговой аттестации обучающихся</a:t>
            </a: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</a:t>
            </a:r>
          </a:p>
          <a:p>
            <a:pPr algn="ctr"/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5397023"/>
            <a:ext cx="8208912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	</a:t>
            </a:r>
            <a:r>
              <a:rPr lang="ru-RU" dirty="0">
                <a:solidFill>
                  <a:schemeClr val="tx2"/>
                </a:solidFill>
                <a:latin typeface="Century Gothic" panose="020B0502020202020204" pitchFamily="34" charset="0"/>
              </a:rPr>
              <a:t>Аттестация по </a:t>
            </a:r>
            <a:r>
              <a:rPr lang="kk-KZ" dirty="0">
                <a:solidFill>
                  <a:schemeClr val="tx2"/>
                </a:solidFill>
                <a:latin typeface="Century Gothic" panose="020B0502020202020204" pitchFamily="34" charset="0"/>
              </a:rPr>
              <a:t>самопознанию, физической </a:t>
            </a:r>
            <a:r>
              <a:rPr lang="ru-RU" dirty="0">
                <a:solidFill>
                  <a:schemeClr val="tx2"/>
                </a:solidFill>
                <a:latin typeface="Century Gothic" panose="020B0502020202020204" pitchFamily="34" charset="0"/>
              </a:rPr>
              <a:t>культуре, технологии, начальной военной подготовке, музыке, черчению не проводится, а в документе об образовании производится запись «не изучалась» (-ось).</a:t>
            </a:r>
          </a:p>
          <a:p>
            <a:pPr algn="ctr"/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316903"/>
            <a:ext cx="8208912" cy="92333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Форма и сроки аттестации </a:t>
            </a:r>
            <a:r>
              <a:rPr lang="ru-RU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устанавливаются руководителем </a:t>
            </a:r>
            <a:endParaRPr lang="ru-RU" b="1" i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организации </a:t>
            </a:r>
            <a:r>
              <a:rPr lang="ru-RU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образования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в соответствии </a:t>
            </a:r>
            <a:endParaRPr lang="ru-RU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учебными программами и рабочими учебными </a:t>
            </a: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планами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72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altLang="ru-RU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altLang="ru-RU" sz="3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altLang="ru-RU" sz="2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ОБУЧЕНИЕ </a:t>
            </a:r>
            <a:r>
              <a:rPr lang="ru-RU" altLang="ru-RU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В ФОРМЕ ЭКСТЕРНАТА</a:t>
            </a:r>
            <a:r>
              <a:rPr lang="ru-RU" alt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alt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889" y="1352119"/>
            <a:ext cx="8229600" cy="1656183"/>
          </a:xfr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Экстерны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, не прошедшие промежуточную аттестацию,  итоговую государственную аттестацию, </a:t>
            </a:r>
            <a:r>
              <a:rPr lang="ru-RU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оставляются на повторный год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обучения в организации образования не в форме экстерната, обучающиеся, достигшие совершеннолетия  отчисляются из общеобразовательной организации и уведомляются об этом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письменно,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либо лично, что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подтверждается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подписью  в приказе об отчислении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</a:t>
            </a:r>
          </a:p>
          <a:p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356992"/>
            <a:ext cx="82296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Экстернам, прошедшим промежуточную аттестацию, </a:t>
            </a:r>
            <a:r>
              <a:rPr lang="ru-RU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выдается табель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с итоговыми оценками и пометкой  об окончании обучения в форме экстерната по соответствующим учебным программам. </a:t>
            </a:r>
          </a:p>
          <a:p>
            <a:pPr algn="just" fontAlgn="base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8634" y="4797152"/>
            <a:ext cx="8229600" cy="13234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 fontAlgn="base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Экстернам, прошедшим итоговую государственную аттестацию, </a:t>
            </a:r>
            <a:r>
              <a:rPr lang="ru-RU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выдается документ государственного образца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об уровне (ступени) образования согласно приказу Министра образования и науки Республики Казахстан от                28 января 2015 года № 39 «Об утверждении видов и форм документов об образовании государственного образца и Правила их выдачи».</a:t>
            </a:r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8441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597</TotalTime>
  <Words>616</Words>
  <Application>Microsoft Office PowerPoint</Application>
  <PresentationFormat>Экран (4:3)</PresentationFormat>
  <Paragraphs>76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ОБУЧЕНИЕ В ФОРМЕ ЭКСТЕРНАТА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обучения детей в сельской местности</dc:title>
  <dc:creator>RePack by SPecialiST</dc:creator>
  <cp:lastModifiedBy>Каринова Шолпан Танатовна</cp:lastModifiedBy>
  <cp:revision>65</cp:revision>
  <cp:lastPrinted>2018-01-12T03:11:40Z</cp:lastPrinted>
  <dcterms:created xsi:type="dcterms:W3CDTF">2018-01-10T10:54:50Z</dcterms:created>
  <dcterms:modified xsi:type="dcterms:W3CDTF">2018-05-15T15:27:09Z</dcterms:modified>
</cp:coreProperties>
</file>