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8" r:id="rId2"/>
    <p:sldId id="281" r:id="rId3"/>
    <p:sldId id="283" r:id="rId4"/>
    <p:sldId id="279" r:id="rId5"/>
    <p:sldId id="280" r:id="rId6"/>
    <p:sldId id="28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F4ADE-52D9-479F-B8C5-DB7DAE7831BB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1DDA2-A99A-4024-BD33-51108A457B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B7B4902-9ECD-415B-9192-2E27A27096A9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966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F5ECF-9E0C-4C0D-9DF5-D5CD9B253177}" type="datetimeFigureOut">
              <a:rPr lang="ru-RU" smtClean="0"/>
              <a:pPr/>
              <a:t>16.05.2018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33022-9B63-498E-B991-B1F99EE88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360483" y="6042774"/>
            <a:ext cx="8496944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600" b="1" dirty="0">
                <a:solidFill>
                  <a:srgbClr val="002060"/>
                </a:solidFill>
                <a:latin typeface="Century Gothic" panose="020B0502020202020204" pitchFamily="34" charset="0"/>
              </a:rPr>
              <a:t>2018 </a:t>
            </a:r>
            <a:r>
              <a:rPr lang="ru-RU" altLang="ru-RU" sz="1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год</a:t>
            </a:r>
            <a:endParaRPr lang="ru-RU" altLang="ru-RU" sz="1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323528" y="215702"/>
            <a:ext cx="8496944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altLang="ru-RU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Министерство образования и науки Республики Казахстан</a:t>
            </a:r>
            <a:endParaRPr lang="ru-RU" altLang="ru-RU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2709" y="2060848"/>
            <a:ext cx="8496944" cy="26407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НПА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СФЕРЕ СПЕЦИАЛЬНОГО И ИНКЛЮЗИВНОГО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ОБРАЗОВАНИЯ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Century Gothic" panose="020B0502020202020204" pitchFamily="34" charset="0"/>
              <a:ea typeface="Calibri"/>
            </a:endParaRPr>
          </a:p>
        </p:txBody>
      </p:sp>
      <p:pic>
        <p:nvPicPr>
          <p:cNvPr id="12" name="Picture 2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665" y="701973"/>
            <a:ext cx="1202581" cy="120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323528" y="5949280"/>
            <a:ext cx="8496944" cy="0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23528" y="5877272"/>
            <a:ext cx="849694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812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9" y="799544"/>
            <a:ext cx="8496944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Внесены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изменения в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порядок постановки и зачисления детей </a:t>
            </a:r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дошкольные организации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</a:t>
            </a:r>
            <a:r>
              <a:rPr lang="ru-RU" sz="14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где впервые категория детей с особыми образовательными потребностями включена в льготную категорию, как имеющие право на первоочередное зачисление в дошкольные организации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(приказ МОН РК от 518 от 11.10.2017 года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3355" y="1844824"/>
            <a:ext cx="4255287" cy="46166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Для укрепления материально-технической базы организаций образования в рамках создания </a:t>
            </a:r>
            <a:r>
              <a:rPr lang="ru-RU" sz="14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безбарьерной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среды Министерством разработаны и утверждены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Нормы оснащения </a:t>
            </a:r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оборудованием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мебелью организаций образования, с учетом внедрения инклюзивного образования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(приказ МОН РК № 70 от 22.01. 2016 года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). </a:t>
            </a:r>
          </a:p>
          <a:p>
            <a:pPr algn="just"/>
            <a:endParaRPr lang="kk-KZ" sz="1400" b="1" i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соответствии с данным приказом организациям образования необходимо приобрести оборудование (</a:t>
            </a:r>
            <a:r>
              <a:rPr lang="ru-RU" sz="1400" b="1" i="1" dirty="0" err="1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логотренажеры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FM-</a:t>
            </a:r>
            <a:r>
              <a:rPr lang="kk-KZ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системы, тифлопринтеры и др.) для создания специальных условии при обучении детей с особыми образовательными потребностями в условиях инклюзивного образования.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ru-RU" sz="1400" b="1" i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31817" y="1844824"/>
            <a:ext cx="4124282" cy="46166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Приняты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меры материального стимулирования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педагогов за работу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с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детьми с особыми образовательными потребностями, введена доплата в размере 40% от БДО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(ППРК № 1193 от 31.12.2015г.). </a:t>
            </a:r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kk-KZ" sz="1400" b="1" i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kk-KZ" sz="1400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kk-KZ" sz="1400" b="1" i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местах данная норма не реализуется или применяется не для всех педагогов. Согласно 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данному нормативу все педагоги организаций образования, в том числе общеобразовательных школ, педагоги работающие с детьми с умственными и физическими нарушениями должны получать вышеуказанную доплату. Наличие нарушений у детей подтверждается заключением ПМПК. </a:t>
            </a: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323528" y="188640"/>
            <a:ext cx="849694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НПА: СПЕЦИАЛЬНОЕ И ИНКЛЮЗИВНОЕ ОБРАЗОВАНИЕ</a:t>
            </a:r>
            <a:endParaRPr lang="ru-RU" alt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354444" y="3831704"/>
            <a:ext cx="36004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14" y="3271317"/>
            <a:ext cx="420687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211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3110574"/>
            <a:ext cx="9144001" cy="16004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В рамках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ГПРОН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предусмотрено ежегодное выделение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денежных средств на разработку учебников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для детей с нарушением зрения (по Брайлю): 146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млн.тг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.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и 102 </a:t>
            </a:r>
            <a:r>
              <a:rPr lang="ru-RU" sz="1400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млн.тг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. для детей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                                              с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интеллектуальными нарушениями. </a:t>
            </a:r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endParaRPr lang="kk-KZ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сегодня разработаны все учебники для 1 классов. В целях обеспечения доступности качественного образования и создания условии необходимо  приобрести  данные учебники для детей вышеуказанных категории.  </a:t>
            </a: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323528" y="0"/>
            <a:ext cx="849694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НПА: СПЕЦИАЛЬНОЕ И ИНКЛЮЗИВНОЕ ОБРАЗОВАНИЕ</a:t>
            </a:r>
            <a:endParaRPr lang="ru-RU" alt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4711012"/>
            <a:ext cx="9144000" cy="22467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Утверждён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приказ Министра 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66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14.02.2017 года </a:t>
            </a:r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«Типовые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правила деятельности </a:t>
            </a:r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видов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специальных организации</a:t>
            </a:r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»</a:t>
            </a:r>
          </a:p>
          <a:p>
            <a:pPr algn="ctr"/>
            <a:endParaRPr lang="kk-KZ" sz="1400" b="1" i="1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400" b="1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Регламентирована деятельность каждого вида специальной организации образования, на сегодня кабинеты психолого-педагогической коррекции оказывают помощь всем детям с особыми образовательными потребностями от 0 до 18 лет, психолого-медико-педагогические консультации рекомендуют тип образовательной учебной </a:t>
            </a:r>
            <a:r>
              <a:rPr lang="kk-KZ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программы, направление детей на обучение на дому является компетенцией организации здравоохранения (на основании заключения врачебно-консультационной комиссии)</a:t>
            </a:r>
            <a:endParaRPr lang="kk-KZ" sz="1400" b="1" i="1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400110"/>
            <a:ext cx="5076056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специальных организаций образования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утверждены специальные </a:t>
            </a:r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учебные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программы </a:t>
            </a:r>
            <a:endParaRPr lang="ru-RU" sz="1400" b="1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для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начального и основного уровня по обновленной программе образования приказом Министра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от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27.07.2017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г.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352</a:t>
            </a:r>
          </a:p>
          <a:p>
            <a:endParaRPr lang="kk-KZ" sz="1400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Впервые были разработаны специальные учебные программы по общеобразовательным предметам инвариантного компонента Типового учебного плана, ранее учителя специальных школ адаптировали общеобразовательные программы самостоятельно.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397280"/>
            <a:ext cx="4067945" cy="267765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Внесены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изменения в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Типовые учебные планы уровней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начального и основного среднего образования для обучающихся </a:t>
            </a:r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особыми образовательными потребностями (приказы Министра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от 18.08.2017г.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№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422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от 24.11.2017 г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№ 592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algn="ctr"/>
            <a:endParaRPr lang="kk-KZ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kk-KZ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kk-KZ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Типовые </a:t>
            </a:r>
            <a:r>
              <a:rPr lang="kk-KZ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учебные планы для специальных школ приведены в соответствие с обновленным содержанием образования. 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872" y="1496389"/>
            <a:ext cx="420687" cy="242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954" y="1815882"/>
            <a:ext cx="420687" cy="316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57" y="3730909"/>
            <a:ext cx="420687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656" y="5199774"/>
            <a:ext cx="420687" cy="37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383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003" y="476672"/>
            <a:ext cx="9144000" cy="16927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300" dirty="0" smtClean="0">
                <a:latin typeface="Century Gothic" panose="020B0502020202020204" pitchFamily="34" charset="0"/>
              </a:rPr>
              <a:t>Постановлением Правительства РК от 7 апреля 2017 года № 181 внесены </a:t>
            </a:r>
            <a:r>
              <a:rPr lang="ru-RU" sz="1300" dirty="0">
                <a:latin typeface="Century Gothic" panose="020B0502020202020204" pitchFamily="34" charset="0"/>
              </a:rPr>
              <a:t>изменения </a:t>
            </a:r>
            <a:r>
              <a:rPr lang="ru-RU" sz="1300" dirty="0" smtClean="0">
                <a:latin typeface="Century Gothic" panose="020B0502020202020204" pitchFamily="34" charset="0"/>
              </a:rPr>
              <a:t> и дополнения</a:t>
            </a:r>
          </a:p>
          <a:p>
            <a:pPr algn="ctr"/>
            <a:r>
              <a:rPr lang="ru-RU" sz="13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ru-RU" sz="13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в Типовые правила деятельности организаций образования </a:t>
            </a:r>
            <a:r>
              <a:rPr lang="ru-RU" sz="1300" dirty="0">
                <a:latin typeface="Century Gothic" panose="020B0502020202020204" pitchFamily="34" charset="0"/>
              </a:rPr>
              <a:t>соответствующих типов, в том числе Типовых правил организаций образования, реализующих дополнительные образовательные программы для </a:t>
            </a:r>
            <a:r>
              <a:rPr lang="ru-RU" sz="1300" dirty="0" smtClean="0">
                <a:latin typeface="Century Gothic" panose="020B0502020202020204" pitchFamily="34" charset="0"/>
              </a:rPr>
              <a:t>детей (постановление </a:t>
            </a:r>
            <a:r>
              <a:rPr lang="ru-RU" sz="1300" dirty="0">
                <a:latin typeface="Century Gothic" panose="020B0502020202020204" pitchFamily="34" charset="0"/>
              </a:rPr>
              <a:t>Правительства Республики Казахстан от 17 мая 2013 года </a:t>
            </a:r>
            <a:r>
              <a:rPr lang="ru-RU" sz="1300" b="1" i="1" u="sng" dirty="0" smtClean="0">
                <a:latin typeface="Century Gothic" panose="020B0502020202020204" pitchFamily="34" charset="0"/>
              </a:rPr>
              <a:t>№499)</a:t>
            </a:r>
            <a:r>
              <a:rPr lang="ru-RU" sz="1300" dirty="0" smtClean="0">
                <a:latin typeface="Century Gothic" panose="020B0502020202020204" pitchFamily="34" charset="0"/>
              </a:rPr>
              <a:t>, </a:t>
            </a:r>
            <a:r>
              <a:rPr lang="ru-RU" sz="13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части права обучения детей с особыми образовательными потребностями по индивидуальным учебным </a:t>
            </a:r>
            <a:r>
              <a:rPr lang="ru-RU" sz="13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программам.</a:t>
            </a:r>
          </a:p>
          <a:p>
            <a:pPr algn="ctr"/>
            <a:r>
              <a:rPr lang="kk-KZ" sz="13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Например дети с аутизмом могут посещать основные уроки инвариантного компонента, во время уроков, которые они не посещают с ними могут проводиться занятия коррекционного компонента (занятия с логопедом, дефектологом, психологом и др.)</a:t>
            </a:r>
            <a:endParaRPr lang="ru-RU" sz="1400" dirty="0" smtClean="0">
              <a:latin typeface="Century Gothic" panose="020B0502020202020204" pitchFamily="34" charset="0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59531" y="0"/>
            <a:ext cx="849694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НПА: СПЕЦИАЛЬНОЕ И ИНКЛЮЗИВНОЕ ОБРАЗОВАНИЕ</a:t>
            </a:r>
            <a:endParaRPr lang="ru-RU" alt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3851" y="2420888"/>
            <a:ext cx="9153252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kk-KZ" sz="1400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связи с этим</a:t>
            </a:r>
            <a:r>
              <a:rPr lang="ru-RU" sz="1400" dirty="0">
                <a:latin typeface="Century Gothic" panose="020B0502020202020204" pitchFamily="34" charset="0"/>
              </a:rPr>
              <a:t>,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приказом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МОН РК от 12 марта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/>
            </a:r>
            <a:b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</a:b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2018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года № 91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внесены изменения  </a:t>
            </a:r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Типовые правила деятельности по видам общеобразовательных организаций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(начального, основного среднего и общего среднего образования),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(приказ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Министра образования и науки Республики Казахстан от 17 сентября 2013 года </a:t>
            </a:r>
            <a:r>
              <a:rPr lang="ru-RU" sz="1400" b="1" i="1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№375)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части 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того, что педагогическими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советами школ 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будут приниматься решения по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обучению детей с особыми образовательными потребностями по индивидуальным учебным планам и программам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23851" y="4509120"/>
            <a:ext cx="9153252" cy="20313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sz="1400" b="1" i="1" dirty="0" smtClean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Для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этого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разработаны </a:t>
            </a: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методические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рекомендации по </a:t>
            </a:r>
            <a:r>
              <a:rPr lang="ru-RU" sz="1400" b="1" i="1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критериальной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 системе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оценивания детей </a:t>
            </a:r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особыми образовательными потребностями и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структуре</a:t>
            </a:r>
          </a:p>
          <a:p>
            <a:pPr algn="ctr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индивидуальных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(адаптированных) учебных программ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Внесены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изменения </a:t>
            </a:r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Типовые правила проведения текущего контроля успеваемости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промежуточной и итоговой аттестации обучающихся, утвержденного приказом Министра образования и науки Республики Казахстан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от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18 марта 2008 года </a:t>
            </a:r>
            <a:r>
              <a:rPr lang="ru-RU" sz="1400" b="1" i="1" u="sng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№125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</a:t>
            </a:r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части аттестации обучающихся с особыми образовательными </a:t>
            </a: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потребностями.</a:t>
            </a:r>
            <a:endParaRPr lang="ru-RU" sz="1400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651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87724" y="3861048"/>
            <a:ext cx="4968552" cy="25853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285750" indent="-285750" algn="ctr">
              <a:buFontTx/>
              <a:buChar char="-"/>
            </a:pP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2018 году </a:t>
            </a:r>
            <a:r>
              <a:rPr lang="ru-RU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увеличено количество слушателей курсов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повышения квалификации по инклюзивному образованию с 200 до 2000 учителей,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а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также 1000 воспитателей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дошкольных организаций</a:t>
            </a:r>
          </a:p>
          <a:p>
            <a:pPr algn="ctr"/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23528" y="188640"/>
            <a:ext cx="849694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НПА: СПЕЦИАЛЬНОЕ И ИНКЛЮЗИВНОЕ ОБРАЗОВАНИЕ</a:t>
            </a:r>
            <a:endParaRPr lang="ru-RU" alt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836712"/>
            <a:ext cx="3997692" cy="2585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kk-KZ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На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всех педагогических специальностях введена </a:t>
            </a:r>
            <a:r>
              <a:rPr lang="ru-RU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обязательная дисциплина «Инклюзивное образование» </a:t>
            </a:r>
            <a:endParaRPr lang="ru-RU" b="1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объеме 2-х </a:t>
            </a:r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кредитов</a:t>
            </a:r>
          </a:p>
          <a:p>
            <a:pPr algn="ctr"/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14159" y="836712"/>
            <a:ext cx="4248472" cy="25853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педагогических колледжах введена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новая </a:t>
            </a:r>
            <a:r>
              <a:rPr lang="ru-RU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квалификация </a:t>
            </a:r>
            <a:r>
              <a:rPr lang="ru-RU" dirty="0">
                <a:solidFill>
                  <a:srgbClr val="002060"/>
                </a:solidFill>
                <a:latin typeface="Century Gothic" panose="020B0502020202020204" pitchFamily="34" charset="0"/>
              </a:rPr>
              <a:t>«Учитель коррекционной физической культуры» </a:t>
            </a:r>
            <a:endParaRPr lang="ru-RU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и «Логопед в дошкольных организациях»</a:t>
            </a:r>
          </a:p>
          <a:p>
            <a:pPr algn="ctr"/>
            <a:endParaRPr lang="ru-RU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62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2398" y="3444560"/>
            <a:ext cx="8640082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Ведется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работа по внесению изменений и </a:t>
            </a:r>
            <a:r>
              <a:rPr lang="ru-RU" sz="1400" b="1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дополнений:</a:t>
            </a:r>
          </a:p>
          <a:p>
            <a:pPr marL="285750" indent="-285750" algn="just">
              <a:buFontTx/>
              <a:buChar char="-"/>
            </a:pP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ЗРК «О социальной медико-педагогической и коррекционной поддержке детей с ограниченными возможностями»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в части расширения сети психолого-медико-педагогических консультации, в ЗРК «Об образовании» в части развития специального и инклюзивного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образования;</a:t>
            </a:r>
          </a:p>
          <a:p>
            <a:pPr marL="285750" indent="-285750" algn="just">
              <a:buFontTx/>
              <a:buChar char="-"/>
            </a:pPr>
            <a:r>
              <a:rPr lang="ru-RU" sz="1400" b="1" i="1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приказ МОН РК от 28.01.2015 г №39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«Об утверждении видов и форм документов об образовании государственного образца и Правила их выдачи» в части форм аттестатов для детей с особыми образовательными </a:t>
            </a:r>
            <a:r>
              <a:rPr lang="ru-RU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потребностями.</a:t>
            </a: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323528" y="188640"/>
            <a:ext cx="8496944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НПА: СПЕЦИАЛЬНОЕ И ИНКЛЮЗИВНОЕ ОБРАЗОВАНИЕ</a:t>
            </a:r>
            <a:endParaRPr lang="ru-RU" alt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0390" y="692696"/>
            <a:ext cx="8640082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ПЛАНИРУЕМЫЕ МЕРЫ</a:t>
            </a:r>
            <a:endParaRPr lang="ru-RU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2398" y="1284320"/>
            <a:ext cx="8640082" cy="2031325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ГПРОН предусмотрено введение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с 2019 года единицы педагога-ассистента                                               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по сопровождению детей с особыми образовательными потребностями в школьной среде. Начата работа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по введению в Типовые штаты организаций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образования </a:t>
            </a:r>
            <a:r>
              <a:rPr lang="ru-RU" sz="1400" i="1" dirty="0">
                <a:solidFill>
                  <a:srgbClr val="002060"/>
                </a:solidFill>
                <a:latin typeface="Century Gothic" panose="020B0502020202020204" pitchFamily="34" charset="0"/>
              </a:rPr>
              <a:t>(ППРК 77 от 30.01.2008 года)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должности педагога-ассистента.</a:t>
            </a:r>
          </a:p>
          <a:p>
            <a:pPr marL="285750" indent="-285750" algn="just">
              <a:buFontTx/>
              <a:buChar char="-"/>
            </a:pPr>
            <a:endParaRPr lang="ru-RU" sz="1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Планируется внедрить </a:t>
            </a:r>
            <a:r>
              <a:rPr lang="ru-RU" sz="14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подушевое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 финансирование в среднем образовании, где сумма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государственного заказа на детей с особыми образовательными потребностями будет в три раза больше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, чем на здоровых сверстников. Рассматривается вопрос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по увеличению госзаказа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в системе дошкольного образования и ТИПО.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2398" y="5427801"/>
            <a:ext cx="8640082" cy="1169551"/>
          </a:xfrm>
          <a:prstGeom prst="rect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В части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оптимизации бизнес процедур государственных услуг </a:t>
            </a:r>
            <a:r>
              <a:rPr lang="ru-RU" sz="1400" dirty="0">
                <a:solidFill>
                  <a:srgbClr val="002060"/>
                </a:solidFill>
                <a:latin typeface="Century Gothic" panose="020B0502020202020204" pitchFamily="34" charset="0"/>
              </a:rPr>
              <a:t>в сфере специального образования (Дорожная карта по оптимизации бизнес процедур государственной услуги психолого-медико-педагогическое обследование и реабилитация детей с особыми образовательными потребностями в рамках Государственной программы «Цифровой Казахстан») </a:t>
            </a:r>
            <a:r>
              <a:rPr lang="ru-RU" sz="1400" b="1" i="1" dirty="0">
                <a:solidFill>
                  <a:srgbClr val="002060"/>
                </a:solidFill>
                <a:latin typeface="Century Gothic" panose="020B0502020202020204" pitchFamily="34" charset="0"/>
              </a:rPr>
              <a:t>ведется работа по созданию информационной системы ПМПК.</a:t>
            </a:r>
          </a:p>
        </p:txBody>
      </p:sp>
    </p:spTree>
    <p:extLst>
      <p:ext uri="{BB962C8B-B14F-4D97-AF65-F5344CB8AC3E}">
        <p14:creationId xmlns:p14="http://schemas.microsoft.com/office/powerpoint/2010/main" val="14975551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671</TotalTime>
  <Words>909</Words>
  <Application>Microsoft Office PowerPoint</Application>
  <PresentationFormat>Экран (4:3)</PresentationFormat>
  <Paragraphs>75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обучения детей в сельской местности</dc:title>
  <dc:creator>RePack by SPecialiST</dc:creator>
  <cp:lastModifiedBy>Каринова Шолпан Танатовна</cp:lastModifiedBy>
  <cp:revision>68</cp:revision>
  <cp:lastPrinted>2018-01-12T03:11:40Z</cp:lastPrinted>
  <dcterms:created xsi:type="dcterms:W3CDTF">2018-01-10T10:54:50Z</dcterms:created>
  <dcterms:modified xsi:type="dcterms:W3CDTF">2018-05-16T04:28:50Z</dcterms:modified>
</cp:coreProperties>
</file>