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8" r:id="rId2"/>
    <p:sldId id="257" r:id="rId3"/>
    <p:sldId id="285" r:id="rId4"/>
    <p:sldId id="286" r:id="rId5"/>
    <p:sldId id="287" r:id="rId6"/>
  </p:sldIdLst>
  <p:sldSz cx="9144000" cy="6858000" type="screen4x3"/>
  <p:notesSz cx="6858000" cy="9144000"/>
  <p:embeddedFontLst>
    <p:embeddedFont>
      <p:font typeface="Modern H Light" panose="020B0604020202020204" charset="0"/>
      <p:regular r:id="rId7"/>
    </p:embeddedFont>
    <p:embeddedFont>
      <p:font typeface="Microsoft Yi Baiti" panose="03000500000000000000" pitchFamily="66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Modern H Bold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77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3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1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7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1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1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3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F8FF-DCF7-409C-8D17-8E5B7745D98A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4E665-B48E-4EED-8BC6-16EEE3404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1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437959"/>
            <a:ext cx="5534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Автоматизация 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процесса формирования и функционирования очереди и выдачи направлений </a:t>
            </a:r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дошкольные организации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08" y="905173"/>
            <a:ext cx="1202581" cy="12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Xx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0" y="140619"/>
            <a:ext cx="9036496" cy="6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47056" y="288935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alt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образования и науки Республики Казахстан</a:t>
            </a:r>
            <a:endParaRPr lang="ru-RU" alt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4" descr="C:\Users\xXx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" y="980729"/>
            <a:ext cx="2330250" cy="55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xXx\Desktop\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5" y="2805259"/>
            <a:ext cx="216963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7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525"/>
            <a:ext cx="9036496" cy="6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xXx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" y="980729"/>
            <a:ext cx="2330250" cy="55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xXx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1" y="1077139"/>
            <a:ext cx="1315463" cy="13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8760" y="119675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Приказ МОН РК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  <a:ea typeface="Modern H Light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от 7 апреля 2015 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года № 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172, </a:t>
            </a:r>
            <a:endParaRPr lang="ru-RU" sz="1400" dirty="0" smtClean="0">
              <a:solidFill>
                <a:srgbClr val="002060"/>
              </a:solidFill>
              <a:latin typeface="Century Gothic" panose="020B0502020202020204" pitchFamily="34" charset="0"/>
              <a:ea typeface="Modern H Light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 внесенными изменениями и дополнениями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 № 80 о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т 2 марта 2018 года</a:t>
            </a:r>
            <a:endParaRPr lang="ru-RU" sz="1400" dirty="0" smtClean="0">
              <a:solidFill>
                <a:srgbClr val="002060"/>
              </a:solidFill>
              <a:latin typeface="Century Gothic" panose="020B0502020202020204" pitchFamily="34" charset="0"/>
              <a:ea typeface="Modern H Light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7666" y="2079672"/>
            <a:ext cx="63548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Modern H Bold" panose="020B0603000000020004" pitchFamily="34" charset="-128"/>
                <a:cs typeface="Times New Roman" pitchFamily="18" charset="0"/>
              </a:rPr>
              <a:t>СТАНДАРТ ГОСУСЛУГИ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Modern H Bold" panose="020B0603000000020004" pitchFamily="34" charset="-128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ПОСТАНОВКА НА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ОЧЕРЕДЬ </a:t>
            </a:r>
            <a:endParaRPr lang="ru-RU" sz="2000" b="1" dirty="0" smtClean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ДЕТЕЙ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ДОШКОЛЬНОГО ВОЗРАСТА </a:t>
            </a:r>
            <a:endParaRPr lang="ru-RU" sz="2000" b="1" dirty="0" smtClean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НАПРАВЛЕНИЯ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ДОШКОЛЬНЫЕ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ОРГАНИЗАЦИИ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11" name="Picture 4" descr="C:\Users\xXx\Desktop\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8" y="5157192"/>
            <a:ext cx="134310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79912" y="3424257"/>
            <a:ext cx="4972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Приказ </a:t>
            </a:r>
            <a:r>
              <a:rPr lang="kk-KZ" sz="1400" dirty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МОН РК </a:t>
            </a:r>
          </a:p>
          <a:p>
            <a:pPr algn="r"/>
            <a:r>
              <a:rPr lang="kk-KZ" sz="1400" dirty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14 июля 2017 года № 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337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 </a:t>
            </a:r>
            <a:r>
              <a:rPr lang="ru-RU" sz="140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внесенными изменениями </a:t>
            </a:r>
            <a:endParaRPr lang="ru-RU" sz="1400" dirty="0">
              <a:solidFill>
                <a:srgbClr val="002060"/>
              </a:solidFill>
              <a:latin typeface="Century Gothic" panose="020B0502020202020204" pitchFamily="34" charset="0"/>
              <a:ea typeface="Modern H Light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№ 518 от 11 октября 2017 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ea typeface="Modern H Light" pitchFamily="34" charset="-128"/>
                <a:cs typeface="Times New Roman" panose="02020603050405020304" pitchFamily="18" charset="0"/>
              </a:rPr>
              <a:t>года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7666" y="4348058"/>
            <a:ext cx="6066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МЕТОДИЧЕСКИЕ РЕКОМЕНДАЦИИ 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А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ВТОМАТИЗАЦИИ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ПРОЦЕССА ФОРМИРОВАНИЯ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ФУНКЦИОНИРОВАНИЯ ОЧЕРЕДИ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ВЫДАЧИ НАПРАВЛЕНИЙ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ДОШКОЛЬНЫЕ ОРГАНИЗАЦИИ</a:t>
            </a:r>
            <a:endParaRPr lang="ru-RU" sz="2000" dirty="0" smtClean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Century Gothic" panose="020B0502020202020204" pitchFamily="34" charset="0"/>
              <a:ea typeface="Modern H Light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16" y="235021"/>
            <a:ext cx="86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Yi Baiti" pitchFamily="66" charset="0"/>
                <a:cs typeface="Times New Roman" pitchFamily="18" charset="0"/>
              </a:rPr>
              <a:t>НПА: ДОШКОЛЬНОЕ ВОСПИТАНИЕ И ОБУЧЕНИЕ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Microsoft Yi Baiti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525"/>
            <a:ext cx="9036496" cy="6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97613" y="643359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dern H Bold" pitchFamily="34" charset="-128"/>
                <a:ea typeface="Modern H Bold" pitchFamily="34" charset="-128"/>
              </a:rPr>
              <a:t>1</a:t>
            </a:r>
            <a:endParaRPr lang="ru-RU" sz="1400" dirty="0">
              <a:solidFill>
                <a:schemeClr val="bg1"/>
              </a:solidFill>
              <a:latin typeface="Modern H Light" pitchFamily="34" charset="-128"/>
              <a:ea typeface="Modern H Light" pitchFamily="34" charset="-128"/>
            </a:endParaRPr>
          </a:p>
        </p:txBody>
      </p:sp>
      <p:pic>
        <p:nvPicPr>
          <p:cNvPr id="2052" name="Picture 4" descr="C:\Users\xXx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" y="980729"/>
            <a:ext cx="2330250" cy="55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xXx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1315463" cy="13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7416" y="235021"/>
            <a:ext cx="86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i Baiti" pitchFamily="66" charset="0"/>
                <a:cs typeface="Times New Roman" pitchFamily="18" charset="0"/>
              </a:rPr>
              <a:t>ВОЗМОЖНОСТИ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Yi Baiti" pitchFamily="66" charset="0"/>
                <a:cs typeface="Times New Roman" pitchFamily="18" charset="0"/>
              </a:rPr>
              <a:t>АВТОМАТИЗИРОВАННОЙ ГОСУСЛУГИ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Microsoft Yi Baiti" pitchFamily="66" charset="0"/>
              <a:cs typeface="Times New Roman" pitchFamily="18" charset="0"/>
            </a:endParaRPr>
          </a:p>
        </p:txBody>
      </p:sp>
      <p:pic>
        <p:nvPicPr>
          <p:cNvPr id="9" name="Picture 4" descr="C:\Users\xXx\Desktop\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7" y="5157192"/>
            <a:ext cx="1388908" cy="9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7666" y="980729"/>
            <a:ext cx="6321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kk-K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подача </a:t>
            </a:r>
            <a:r>
              <a:rPr lang="kk-KZ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электронного </a:t>
            </a:r>
            <a:r>
              <a:rPr lang="kk-KZ" sz="20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заявления</a:t>
            </a: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уведомление услугополучателя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</a:t>
            </a:r>
            <a:r>
              <a:rPr lang="x-none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x-none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рассмотрения заявления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и </a:t>
            </a:r>
            <a:r>
              <a:rPr lang="x-none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до отчисления ребенка из детского сада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через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sms</a:t>
            </a:r>
            <a:r>
              <a:rPr lang="x-none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и/или 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email</a:t>
            </a:r>
            <a:r>
              <a:rPr lang="x-none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x-none" sz="20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сообщения</a:t>
            </a: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формирование очереди </a:t>
            </a:r>
            <a:r>
              <a:rPr lang="kk-K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по годам рождения, </a:t>
            </a: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 </a:t>
            </a:r>
            <a:r>
              <a:rPr lang="kk-K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внутри очереди </a:t>
            </a: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- </a:t>
            </a:r>
            <a:r>
              <a:rPr lang="kk-KZ" sz="20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 </a:t>
            </a:r>
            <a:r>
              <a:rPr lang="kk-KZ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дате подачи </a:t>
            </a:r>
            <a:r>
              <a:rPr lang="kk-KZ" sz="20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заявления</a:t>
            </a: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выбор </a:t>
            </a:r>
            <a:r>
              <a:rPr lang="x-none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детск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ого</a:t>
            </a:r>
            <a:r>
              <a:rPr lang="x-none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сад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 при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подходе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очереди;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система </a:t>
            </a:r>
            <a:r>
              <a:rPr lang="kk-K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работает </a:t>
            </a:r>
            <a:r>
              <a:rPr lang="kk-KZ" sz="20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круглосуточно</a:t>
            </a: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внедрена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технология </a:t>
            </a:r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блокчейн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обеспечивающая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защиту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сведений;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 </a:t>
            </a:r>
            <a:r>
              <a:rPr lang="kk-K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интернет-портале </a:t>
            </a:r>
            <a:r>
              <a:rPr lang="kk-KZ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публикуется список </a:t>
            </a: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очередников </a:t>
            </a:r>
            <a:r>
              <a:rPr lang="kk-K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и выданных направлений; </a:t>
            </a:r>
            <a:endParaRPr lang="kk-KZ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предоставляется </a:t>
            </a:r>
            <a:r>
              <a:rPr lang="kk-K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возможность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в течение трех рабочих дней, а затем всем заявителям одновременно, без учета их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очередности,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получить 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электронное направление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221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525"/>
            <a:ext cx="9036496" cy="6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97613" y="643359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dern H Bold" pitchFamily="34" charset="-128"/>
                <a:ea typeface="Modern H Bold" pitchFamily="34" charset="-128"/>
              </a:rPr>
              <a:t>1</a:t>
            </a:r>
            <a:endParaRPr lang="ru-RU" sz="1400" dirty="0">
              <a:solidFill>
                <a:schemeClr val="bg1"/>
              </a:solidFill>
              <a:latin typeface="Modern H Light" pitchFamily="34" charset="-128"/>
              <a:ea typeface="Modern H Light" pitchFamily="34" charset="-128"/>
            </a:endParaRPr>
          </a:p>
        </p:txBody>
      </p:sp>
      <p:pic>
        <p:nvPicPr>
          <p:cNvPr id="2052" name="Picture 4" descr="C:\Users\xXx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" y="980729"/>
            <a:ext cx="2330250" cy="55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xXx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0" y="1024152"/>
            <a:ext cx="1315463" cy="13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xXx\Desktop\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9" y="4949784"/>
            <a:ext cx="1581013" cy="11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5822" y="1118668"/>
            <a:ext cx="61938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при просрочке выбора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детского сада больше двух раз, заявление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снимается                    с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очереди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дети с особыми образовательными потребностями могут стоять </a:t>
            </a: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в двух очередях одновременно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заявления льготников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размещаются через каждые три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заявления;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перед выдачей направления заявителя информируют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языке обучения, сроке действия направления, перечне документов для зачисления по состоянию возраста ребенка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1 сентября текущего учебного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года.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416" y="235021"/>
            <a:ext cx="865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i Baiti" pitchFamily="66" charset="0"/>
                <a:cs typeface="Times New Roman" pitchFamily="18" charset="0"/>
              </a:rPr>
              <a:t>ВОЗМОЖНОСТИ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Yi Baiti" pitchFamily="66" charset="0"/>
                <a:cs typeface="Times New Roman" pitchFamily="18" charset="0"/>
              </a:rPr>
              <a:t>АВТОМАТИЗИРОВАННОЙ ГОСУСЛУГИ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Microsoft Yi Baiti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525"/>
            <a:ext cx="9036496" cy="6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xXx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" y="980729"/>
            <a:ext cx="2330250" cy="55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xXx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0" y="980729"/>
            <a:ext cx="1315463" cy="13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1330" y="196025"/>
            <a:ext cx="848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Вносятся изменения в настоящее время: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4" descr="C:\Users\xXx\Desktop\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9" y="5678877"/>
            <a:ext cx="947529" cy="6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971280"/>
            <a:ext cx="705678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частные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ДО с госзаказом </a:t>
            </a:r>
            <a:r>
              <a:rPr lang="ru-RU" sz="2200" b="1" i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публикуют свободные места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для раннего </a:t>
            </a:r>
            <a:r>
              <a:rPr lang="ru-RU" sz="22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бронирования заявителем;</a:t>
            </a:r>
            <a:endParaRPr lang="ru-RU" sz="22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в ДО </a:t>
            </a:r>
            <a:r>
              <a:rPr lang="ru-RU" sz="2200" b="1" i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сохраняется место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за ребенком, </a:t>
            </a:r>
            <a:r>
              <a:rPr lang="kk-KZ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временно выбывшим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в коррекционную или санаторную ДО  или группу;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сохраняется </a:t>
            </a:r>
            <a:r>
              <a:rPr lang="ru-RU" sz="2200" b="1" i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место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в очереди ребенка, получившего направление на место </a:t>
            </a:r>
            <a:r>
              <a:rPr lang="kk-KZ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временно выбывшего ребенка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в коррекционную или санаторную ДО  или группу;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система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предоставляет возможность заявителю один раз </a:t>
            </a:r>
            <a:r>
              <a:rPr lang="ru-RU" sz="2200" b="1" i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продлить срок действия направления дополнительно до </a:t>
            </a:r>
            <a:r>
              <a:rPr lang="ru-RU" sz="2200" b="1" i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30 </a:t>
            </a:r>
            <a:r>
              <a:rPr lang="ru-RU" sz="2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(тридцати) календарных дней в случае физической неспособности(отпуск за пределами страны, проблемы со здоровьем и т.п.). </a:t>
            </a:r>
          </a:p>
        </p:txBody>
      </p:sp>
    </p:spTree>
    <p:extLst>
      <p:ext uri="{BB962C8B-B14F-4D97-AF65-F5344CB8AC3E}">
        <p14:creationId xmlns:p14="http://schemas.microsoft.com/office/powerpoint/2010/main" val="23374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6968</TotalTime>
  <Words>347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Modern H Light</vt:lpstr>
      <vt:lpstr>Arial</vt:lpstr>
      <vt:lpstr>Microsoft Yi Baiti</vt:lpstr>
      <vt:lpstr>Wingdings</vt:lpstr>
      <vt:lpstr>Calibri</vt:lpstr>
      <vt:lpstr>Century Gothic</vt:lpstr>
      <vt:lpstr>Modern H 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Каринова Шолпан Танатовна</cp:lastModifiedBy>
  <cp:revision>166</cp:revision>
  <cp:lastPrinted>2016-10-10T05:01:27Z</cp:lastPrinted>
  <dcterms:created xsi:type="dcterms:W3CDTF">2016-10-05T04:59:27Z</dcterms:created>
  <dcterms:modified xsi:type="dcterms:W3CDTF">2018-05-16T04:43:14Z</dcterms:modified>
</cp:coreProperties>
</file>