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71" r:id="rId7"/>
    <p:sldId id="270" r:id="rId8"/>
    <p:sldId id="272" r:id="rId9"/>
    <p:sldId id="273" r:id="rId10"/>
    <p:sldId id="274" r:id="rId11"/>
    <p:sldId id="275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Предпочитаемый вид деятельности дошкольников</a:t>
            </a:r>
          </a:p>
          <a:p>
            <a:pPr>
              <a:defRPr sz="1200"/>
            </a:pPr>
            <a:r>
              <a:rPr lang="ru-RU" sz="1200" dirty="0"/>
              <a:t>(начало года)</a:t>
            </a:r>
          </a:p>
        </c:rich>
      </c:tx>
      <c:layout>
        <c:manualLayout>
          <c:xMode val="edge"/>
          <c:yMode val="edge"/>
          <c:x val="0.19795031683955464"/>
          <c:y val="2.880488095305598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Игровая деятельность</c:v>
                </c:pt>
                <c:pt idx="1">
                  <c:v>Чтение книг</c:v>
                </c:pt>
                <c:pt idx="2">
                  <c:v>Изобразительная деятельность</c:v>
                </c:pt>
                <c:pt idx="3">
                  <c:v>Экспериментирование</c:v>
                </c:pt>
                <c:pt idx="4">
                  <c:v>Труд в уголке природы</c:v>
                </c:pt>
                <c:pt idx="5">
                  <c:v>Конструирование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0.16000000000000011</c:v>
                </c:pt>
                <c:pt idx="1">
                  <c:v>0.16000000000000011</c:v>
                </c:pt>
                <c:pt idx="2">
                  <c:v>0.2</c:v>
                </c:pt>
                <c:pt idx="3">
                  <c:v>0.24000000000000021</c:v>
                </c:pt>
                <c:pt idx="4">
                  <c:v>0.12000000000000002</c:v>
                </c:pt>
                <c:pt idx="5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900" b="1">
          <a:latin typeface="Comic Sans MS" pitchFamily="66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Предпочитаемый вид деятельности дошкольников</a:t>
            </a:r>
          </a:p>
          <a:p>
            <a:pPr>
              <a:defRPr sz="1200"/>
            </a:pPr>
            <a:r>
              <a:rPr lang="ru-RU" sz="1200"/>
              <a:t>(к концу года)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Игровая деятельность</c:v>
                </c:pt>
                <c:pt idx="1">
                  <c:v>Чтение книг</c:v>
                </c:pt>
                <c:pt idx="2">
                  <c:v>Изобразительная деятельность</c:v>
                </c:pt>
                <c:pt idx="3">
                  <c:v>Экспериментирование</c:v>
                </c:pt>
                <c:pt idx="4">
                  <c:v>Труд в уголке природы</c:v>
                </c:pt>
                <c:pt idx="5">
                  <c:v>Конструирование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0.12000000000000002</c:v>
                </c:pt>
                <c:pt idx="1">
                  <c:v>0.13</c:v>
                </c:pt>
                <c:pt idx="2">
                  <c:v>0.2</c:v>
                </c:pt>
                <c:pt idx="3">
                  <c:v>0.30000000000000032</c:v>
                </c:pt>
                <c:pt idx="4">
                  <c:v>0.12000000000000002</c:v>
                </c:pt>
                <c:pt idx="5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900" b="1">
          <a:latin typeface="Comic Sans MS" pitchFamily="66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Уровень развития познавательного интереса дошкольников </a:t>
            </a:r>
          </a:p>
          <a:p>
            <a:pPr>
              <a:defRPr sz="1200"/>
            </a:pPr>
            <a:r>
              <a:rPr lang="ru-RU" sz="1200"/>
              <a:t>(начало года)</a:t>
            </a:r>
          </a:p>
        </c:rich>
      </c:tx>
      <c:layout>
        <c:manualLayout>
          <c:xMode val="edge"/>
          <c:yMode val="edge"/>
          <c:x val="3.8188611840186633E-2"/>
          <c:y val="2.777777777777790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Очень высокий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0.24000000000000021</c:v>
                </c:pt>
                <c:pt idx="1">
                  <c:v>0.34</c:v>
                </c:pt>
                <c:pt idx="2">
                  <c:v>0.24000000000000021</c:v>
                </c:pt>
                <c:pt idx="3">
                  <c:v>0.18000000000000024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900" b="1">
          <a:latin typeface="Comic Sans MS" pitchFamily="66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Уровень развития познавательного интереса дошкольников </a:t>
            </a:r>
          </a:p>
          <a:p>
            <a:pPr>
              <a:defRPr sz="1200"/>
            </a:pPr>
            <a:r>
              <a:rPr lang="ru-RU" sz="1200"/>
              <a:t>(конец года)</a:t>
            </a:r>
          </a:p>
        </c:rich>
      </c:tx>
      <c:layout>
        <c:manualLayout>
          <c:xMode val="edge"/>
          <c:yMode val="edge"/>
          <c:x val="0.13695325550360687"/>
          <c:y val="2.777783359220063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Очень высокий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0.28000000000000008</c:v>
                </c:pt>
                <c:pt idx="1">
                  <c:v>0.36000000000000032</c:v>
                </c:pt>
                <c:pt idx="2">
                  <c:v>0.2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900" b="1">
          <a:latin typeface="Comic Sans MS" pitchFamily="66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Уровень развития социально-коммуникативных навыков дошкольников  (начало года)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0.4</c:v>
                </c:pt>
                <c:pt idx="1">
                  <c:v>0.42000000000000032</c:v>
                </c:pt>
                <c:pt idx="2">
                  <c:v>0.18000000000000024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74909008"/>
        <c:axId val="374900432"/>
        <c:axId val="0"/>
      </c:bar3DChart>
      <c:valAx>
        <c:axId val="374900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4909008"/>
        <c:crosses val="autoZero"/>
        <c:crossBetween val="between"/>
      </c:valAx>
      <c:catAx>
        <c:axId val="374909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74900432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 b="1">
          <a:latin typeface="Comic Sans MS" pitchFamily="66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Уровень развития социально-коммуникативных навыков дошкольников  (конец года)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0.44</c:v>
                </c:pt>
                <c:pt idx="1">
                  <c:v>0.44</c:v>
                </c:pt>
                <c:pt idx="2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75017560"/>
        <c:axId val="374871016"/>
        <c:axId val="0"/>
      </c:bar3DChart>
      <c:valAx>
        <c:axId val="374871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5017560"/>
        <c:crosses val="autoZero"/>
        <c:crossBetween val="between"/>
      </c:valAx>
      <c:catAx>
        <c:axId val="375017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74871016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 b="1">
          <a:latin typeface="Comic Sans MS" pitchFamily="66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проявляю заинтересованность, расспрашиваю</c:v>
                </c:pt>
                <c:pt idx="1">
                  <c:v>оказываю эмоциональную поддержку, одобряю;</c:v>
                </c:pt>
                <c:pt idx="2">
                  <c:v>сотрудничаю, т.е. включаюсь в деятельность;</c:v>
                </c:pt>
                <c:pt idx="3">
                  <c:v>не хватает времени на занятие с ребёнком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0.43000000000000038</c:v>
                </c:pt>
                <c:pt idx="1">
                  <c:v>0.32000000000000084</c:v>
                </c:pt>
                <c:pt idx="2">
                  <c:v>0.21000000000000021</c:v>
                </c:pt>
                <c:pt idx="3">
                  <c:v>4.0000000000000022E-2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проявляю заинтересованность, расспрашиваю</c:v>
                </c:pt>
                <c:pt idx="1">
                  <c:v>оказываю эмоциональную поддержку, одобряю;</c:v>
                </c:pt>
                <c:pt idx="2">
                  <c:v>сотрудничаю, т.е. включаюсь в деятельность;</c:v>
                </c:pt>
                <c:pt idx="3">
                  <c:v>не хватает времени на занятие с ребёнком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проявляю заинтересованность, расспрашиваю</c:v>
                </c:pt>
                <c:pt idx="1">
                  <c:v>оказываю эмоциональную поддержку, одобряю;</c:v>
                </c:pt>
                <c:pt idx="2">
                  <c:v>сотрудничаю, т.е. включаюсь в деятельность;</c:v>
                </c:pt>
                <c:pt idx="3">
                  <c:v>не хватает времени на занятие с ребёнком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gapDepth val="369"/>
        <c:shape val="cylinder"/>
        <c:axId val="375018344"/>
        <c:axId val="375018736"/>
        <c:axId val="0"/>
      </c:bar3DChart>
      <c:catAx>
        <c:axId val="375018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018736"/>
        <c:crosses val="autoZero"/>
        <c:auto val="1"/>
        <c:lblAlgn val="ctr"/>
        <c:lblOffset val="100"/>
        <c:noMultiLvlLbl val="0"/>
      </c:catAx>
      <c:valAx>
        <c:axId val="37501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5018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Comic Sans MS" pitchFamily="66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проявляю заинтересованность, расспрашиваю</c:v>
                </c:pt>
                <c:pt idx="1">
                  <c:v>оказываю эмоциональную поддержку, одобряю;</c:v>
                </c:pt>
                <c:pt idx="2">
                  <c:v>сотрудничаю, т.е. включаюсь в деятельность;</c:v>
                </c:pt>
                <c:pt idx="3">
                  <c:v>не хватает времени на занятие с ребёнком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0.44</c:v>
                </c:pt>
                <c:pt idx="1">
                  <c:v>0.32000000000000056</c:v>
                </c:pt>
                <c:pt idx="2">
                  <c:v>0.21000000000000021</c:v>
                </c:pt>
                <c:pt idx="3">
                  <c:v>1.0000000000000005E-2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проявляю заинтересованность, расспрашиваю</c:v>
                </c:pt>
                <c:pt idx="1">
                  <c:v>оказываю эмоциональную поддержку, одобряю;</c:v>
                </c:pt>
                <c:pt idx="2">
                  <c:v>сотрудничаю, т.е. включаюсь в деятельность;</c:v>
                </c:pt>
                <c:pt idx="3">
                  <c:v>не хватает времени на занятие с ребёнком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проявляю заинтересованность, расспрашиваю</c:v>
                </c:pt>
                <c:pt idx="1">
                  <c:v>оказываю эмоциональную поддержку, одобряю;</c:v>
                </c:pt>
                <c:pt idx="2">
                  <c:v>сотрудничаю, т.е. включаюсь в деятельность;</c:v>
                </c:pt>
                <c:pt idx="3">
                  <c:v>не хватает времени на занятие с ребёнком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gapDepth val="369"/>
        <c:shape val="cylinder"/>
        <c:axId val="375019520"/>
        <c:axId val="375019912"/>
        <c:axId val="0"/>
      </c:bar3DChart>
      <c:catAx>
        <c:axId val="375019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019912"/>
        <c:crosses val="autoZero"/>
        <c:auto val="1"/>
        <c:lblAlgn val="ctr"/>
        <c:lblOffset val="100"/>
        <c:noMultiLvlLbl val="0"/>
      </c:catAx>
      <c:valAx>
        <c:axId val="375019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5019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Comic Sans MS" pitchFamily="66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C02D-54AF-42CD-A8C8-C5560FED7F1D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43AE-4C0D-4A7C-9AE5-9CD0CF8B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1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C02D-54AF-42CD-A8C8-C5560FED7F1D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43AE-4C0D-4A7C-9AE5-9CD0CF8B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4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C02D-54AF-42CD-A8C8-C5560FED7F1D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43AE-4C0D-4A7C-9AE5-9CD0CF8B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0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C02D-54AF-42CD-A8C8-C5560FED7F1D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43AE-4C0D-4A7C-9AE5-9CD0CF8B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7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C02D-54AF-42CD-A8C8-C5560FED7F1D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43AE-4C0D-4A7C-9AE5-9CD0CF8B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8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C02D-54AF-42CD-A8C8-C5560FED7F1D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43AE-4C0D-4A7C-9AE5-9CD0CF8B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0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C02D-54AF-42CD-A8C8-C5560FED7F1D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43AE-4C0D-4A7C-9AE5-9CD0CF8B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5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C02D-54AF-42CD-A8C8-C5560FED7F1D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43AE-4C0D-4A7C-9AE5-9CD0CF8B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2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C02D-54AF-42CD-A8C8-C5560FED7F1D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43AE-4C0D-4A7C-9AE5-9CD0CF8B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8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C02D-54AF-42CD-A8C8-C5560FED7F1D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43AE-4C0D-4A7C-9AE5-9CD0CF8B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27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C02D-54AF-42CD-A8C8-C5560FED7F1D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43AE-4C0D-4A7C-9AE5-9CD0CF8B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2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7C02D-54AF-42CD-A8C8-C5560FED7F1D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43AE-4C0D-4A7C-9AE5-9CD0CF8B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1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bysBakgrounds_31_www.mir-g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32" y="0"/>
            <a:ext cx="9144000" cy="6678751"/>
          </a:xfrm>
          <a:prstGeom prst="rect">
            <a:avLst/>
          </a:prstGeom>
          <a:gradFill>
            <a:gsLst>
              <a:gs pos="100000">
                <a:srgbClr val="92D050">
                  <a:alpha val="0"/>
                </a:srgbClr>
              </a:gs>
              <a:gs pos="20000">
                <a:schemeClr val="bg1">
                  <a:alpha val="3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 социально-коммуникативных и познавательных навыков детей дошкольного возраста через  организацию самостоятельной и совместной со взрослым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опытно – экспериментальной деятельности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я услышал, я забыл.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я увидел, я помню.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я сделал, я знаю!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</a:t>
            </a:r>
          </a:p>
          <a:p>
            <a:pPr algn="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Суханова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Е.А., воспитатель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ГККП "Детский сад №4 "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Степногорск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 образования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Степногорск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Акмолинской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области«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олег\Desktop\193-1938105_boy-magnifying-glass-child-clip-art-boy-holding-magnifying-glass-clipart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5" y="2347424"/>
            <a:ext cx="4392488" cy="38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bysBakgrounds_31_www.mir-g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357166"/>
            <a:ext cx="786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Диагностика социально-коммуникативных навыков дошкольников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071546"/>
          <a:ext cx="421484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357686" y="3286124"/>
          <a:ext cx="45894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52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bysBakgrounds_31_www.mir-g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85729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Анкета для родителей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«Совместная познавательная деятельность: ребёнок + родители»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 </a:t>
            </a:r>
          </a:p>
          <a:p>
            <a:pPr algn="ctr"/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2910" y="1428736"/>
          <a:ext cx="4113925" cy="271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643438" y="3643314"/>
          <a:ext cx="4113925" cy="271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4500570"/>
            <a:ext cx="4500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проявляют заинтересованность, расспрашивают;</a:t>
            </a:r>
          </a:p>
          <a:p>
            <a:r>
              <a:rPr lang="ru-RU" sz="1400" b="1" dirty="0" smtClean="0">
                <a:latin typeface="Comic Sans MS" pitchFamily="66" charset="0"/>
              </a:rPr>
              <a:t>оказывают эмоциональную поддержку, одобряют;</a:t>
            </a:r>
          </a:p>
          <a:p>
            <a:r>
              <a:rPr lang="ru-RU" sz="1400" b="1" dirty="0" smtClean="0">
                <a:latin typeface="Comic Sans MS" pitchFamily="66" charset="0"/>
              </a:rPr>
              <a:t>сотрудничают, т.е. включаются в деятельность;</a:t>
            </a:r>
          </a:p>
          <a:p>
            <a:r>
              <a:rPr lang="ru-RU" sz="1400" b="1" dirty="0" smtClean="0">
                <a:latin typeface="Comic Sans MS" pitchFamily="66" charset="0"/>
              </a:rPr>
              <a:t>не хватает времени для занятий с ребёнком.</a:t>
            </a:r>
          </a:p>
          <a:p>
            <a:endParaRPr lang="ru-RU" sz="1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1129713"/>
            <a:ext cx="158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(начало года)</a:t>
            </a:r>
          </a:p>
          <a:p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3286124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(конец года)</a:t>
            </a:r>
          </a:p>
          <a:p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58370" name="Oval 2"/>
          <p:cNvSpPr>
            <a:spLocks noChangeArrowheads="1"/>
          </p:cNvSpPr>
          <p:nvPr/>
        </p:nvSpPr>
        <p:spPr bwMode="auto">
          <a:xfrm>
            <a:off x="285720" y="4643446"/>
            <a:ext cx="95250" cy="904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285720" y="4910148"/>
            <a:ext cx="95250" cy="90488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285720" y="5357826"/>
            <a:ext cx="95250" cy="90487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285720" y="5572140"/>
            <a:ext cx="95250" cy="9207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bysBakgrounds_31_www.mir-g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1017602"/>
            <a:ext cx="61566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 descr="C:\Users\олег\Desktop\experiment-clipart-science-project-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35604"/>
            <a:ext cx="7416824" cy="442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bysBakgrounds_31_www.mir-g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00042"/>
            <a:ext cx="8858280" cy="5355312"/>
          </a:xfrm>
          <a:prstGeom prst="rect">
            <a:avLst/>
          </a:prstGeom>
          <a:gradFill>
            <a:gsLst>
              <a:gs pos="100000">
                <a:srgbClr val="92D050">
                  <a:alpha val="0"/>
                </a:srgbClr>
              </a:gs>
              <a:gs pos="20000">
                <a:schemeClr val="bg1">
                  <a:alpha val="3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Социально-коммуникативные </a:t>
            </a:r>
            <a:r>
              <a:rPr lang="ru-RU" dirty="0">
                <a:latin typeface="Comic Sans MS" pitchFamily="66" charset="0"/>
              </a:rPr>
              <a:t>способности </a:t>
            </a:r>
            <a:r>
              <a:rPr lang="ru-RU" dirty="0" smtClean="0">
                <a:latin typeface="Comic Sans MS" pitchFamily="66" charset="0"/>
              </a:rPr>
              <a:t>— </a:t>
            </a:r>
            <a:r>
              <a:rPr lang="ru-RU" dirty="0">
                <a:latin typeface="Comic Sans MS" pitchFamily="66" charset="0"/>
              </a:rPr>
              <a:t>это </a:t>
            </a:r>
            <a:r>
              <a:rPr lang="ru-RU" dirty="0" smtClean="0">
                <a:latin typeface="Comic Sans MS" pitchFamily="66" charset="0"/>
              </a:rPr>
              <a:t>индивидуально-психологические </a:t>
            </a:r>
            <a:r>
              <a:rPr lang="ru-RU" dirty="0">
                <a:latin typeface="Comic Sans MS" pitchFamily="66" charset="0"/>
              </a:rPr>
              <a:t>особенности личности, обеспечивающие эффективность ее общения и совместимость с другими </a:t>
            </a:r>
            <a:r>
              <a:rPr lang="ru-RU" dirty="0" smtClean="0">
                <a:latin typeface="Comic Sans MS" pitchFamily="66" charset="0"/>
              </a:rPr>
              <a:t>людьми:</a:t>
            </a:r>
            <a:endParaRPr lang="ru-RU" dirty="0">
              <a:latin typeface="Comic Sans MS" pitchFamily="66" charset="0"/>
            </a:endParaRPr>
          </a:p>
          <a:p>
            <a:pPr lvl="0"/>
            <a:r>
              <a:rPr lang="ru-RU" dirty="0" smtClean="0">
                <a:latin typeface="Comic Sans MS" pitchFamily="66" charset="0"/>
              </a:rPr>
              <a:t>-Желание </a:t>
            </a:r>
            <a:r>
              <a:rPr lang="ru-RU" dirty="0">
                <a:latin typeface="Comic Sans MS" pitchFamily="66" charset="0"/>
              </a:rPr>
              <a:t>вступить в контакт с окружающими («Я хочу!»).</a:t>
            </a:r>
          </a:p>
          <a:p>
            <a:pPr lvl="0"/>
            <a:r>
              <a:rPr lang="ru-RU" dirty="0" smtClean="0">
                <a:latin typeface="Comic Sans MS" pitchFamily="66" charset="0"/>
              </a:rPr>
              <a:t>-Умение </a:t>
            </a:r>
            <a:r>
              <a:rPr lang="ru-RU" dirty="0">
                <a:latin typeface="Comic Sans MS" pitchFamily="66" charset="0"/>
              </a:rPr>
              <a:t>организовать общение («Я умею!»), которое включает в себя:</a:t>
            </a:r>
          </a:p>
          <a:p>
            <a:r>
              <a:rPr lang="ru-RU" dirty="0">
                <a:latin typeface="Comic Sans MS" pitchFamily="66" charset="0"/>
              </a:rPr>
              <a:t>-Умение слушать собеседника;</a:t>
            </a:r>
          </a:p>
          <a:p>
            <a:r>
              <a:rPr lang="ru-RU" dirty="0">
                <a:latin typeface="Comic Sans MS" pitchFamily="66" charset="0"/>
              </a:rPr>
              <a:t>-Умение эмоционально сопереживать;</a:t>
            </a:r>
          </a:p>
          <a:p>
            <a:r>
              <a:rPr lang="ru-RU" dirty="0">
                <a:latin typeface="Comic Sans MS" pitchFamily="66" charset="0"/>
              </a:rPr>
              <a:t>-Умение решать конфликтные ситуации.</a:t>
            </a:r>
          </a:p>
          <a:p>
            <a:pPr lvl="0"/>
            <a:r>
              <a:rPr lang="ru-RU" dirty="0" smtClean="0">
                <a:latin typeface="Comic Sans MS" pitchFamily="66" charset="0"/>
              </a:rPr>
              <a:t>-Знание </a:t>
            </a:r>
            <a:r>
              <a:rPr lang="ru-RU" dirty="0">
                <a:latin typeface="Comic Sans MS" pitchFamily="66" charset="0"/>
              </a:rPr>
              <a:t>норм и правил, которым необходимо следовать при общении с окружающими («Я знаю</a:t>
            </a:r>
            <a:r>
              <a:rPr lang="ru-RU" dirty="0" smtClean="0">
                <a:latin typeface="Comic Sans MS" pitchFamily="66" charset="0"/>
              </a:rPr>
              <a:t>!»).</a:t>
            </a:r>
          </a:p>
          <a:p>
            <a:r>
              <a:rPr lang="ru-RU" b="1" dirty="0" smtClean="0">
                <a:latin typeface="Comic Sans MS" pitchFamily="66" charset="0"/>
              </a:rPr>
              <a:t>Цель: </a:t>
            </a:r>
            <a:endParaRPr lang="ru-RU" b="1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Создание условий для развития социально-коммуникативных и познавательных навыков детей дошкольного возраста через  опытно – экспериментальную деятельность; объединение усилий педагогов и родителей для развития социально-коммуникативных навыков детей.</a:t>
            </a:r>
          </a:p>
          <a:p>
            <a:r>
              <a:rPr lang="ru-RU" dirty="0">
                <a:latin typeface="Comic Sans MS" pitchFamily="66" charset="0"/>
              </a:rPr>
              <a:t> </a:t>
            </a:r>
          </a:p>
          <a:p>
            <a:pPr lvl="0"/>
            <a:endParaRPr lang="ru-RU" b="1" dirty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bysBakgrounds_31_www.mir-g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6" y="233204"/>
            <a:ext cx="9001156" cy="6124754"/>
          </a:xfrm>
          <a:prstGeom prst="rect">
            <a:avLst/>
          </a:prstGeom>
          <a:gradFill flip="none" rotWithShape="1">
            <a:gsLst>
              <a:gs pos="100000">
                <a:srgbClr val="92D050">
                  <a:alpha val="0"/>
                </a:srgbClr>
              </a:gs>
              <a:gs pos="0">
                <a:srgbClr val="92D050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omic Sans MS" pitchFamily="66" charset="0"/>
              </a:rPr>
              <a:t>Задачи:                                                         </a:t>
            </a:r>
            <a:endParaRPr lang="ru-RU" sz="1600" dirty="0">
              <a:latin typeface="Comic Sans MS" pitchFamily="66" charset="0"/>
            </a:endParaRPr>
          </a:p>
          <a:p>
            <a:pPr lvl="0"/>
            <a:r>
              <a:rPr lang="ru-RU" sz="1500" b="1" dirty="0">
                <a:latin typeface="Comic Sans MS" pitchFamily="66" charset="0"/>
              </a:rPr>
              <a:t>Формировать  у  детей: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dirty="0" smtClean="0">
                <a:latin typeface="Comic Sans MS" pitchFamily="66" charset="0"/>
              </a:rPr>
              <a:t>-Интерес </a:t>
            </a:r>
            <a:r>
              <a:rPr lang="ru-RU" sz="1500" dirty="0">
                <a:latin typeface="Comic Sans MS" pitchFamily="66" charset="0"/>
              </a:rPr>
              <a:t>и внимание к окружающему миру;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dirty="0" smtClean="0">
                <a:latin typeface="Comic Sans MS" pitchFamily="66" charset="0"/>
              </a:rPr>
              <a:t>-Диалектическое </a:t>
            </a:r>
            <a:r>
              <a:rPr lang="ru-RU" sz="1500" dirty="0">
                <a:latin typeface="Comic Sans MS" pitchFamily="66" charset="0"/>
              </a:rPr>
              <a:t>мышление, т.е. способность видеть многообразие мира в системе </a:t>
            </a:r>
            <a:r>
              <a:rPr lang="ru-RU" sz="1500" dirty="0" smtClean="0">
                <a:latin typeface="Comic Sans MS" pitchFamily="66" charset="0"/>
              </a:rPr>
              <a:t>-взаимосвязей </a:t>
            </a:r>
            <a:r>
              <a:rPr lang="ru-RU" sz="1500" dirty="0">
                <a:latin typeface="Comic Sans MS" pitchFamily="66" charset="0"/>
              </a:rPr>
              <a:t>и взаимозависимостей.</a:t>
            </a:r>
          </a:p>
          <a:p>
            <a:pPr lvl="0"/>
            <a:r>
              <a:rPr lang="ru-RU" sz="1500" dirty="0" smtClean="0">
                <a:latin typeface="Comic Sans MS" pitchFamily="66" charset="0"/>
              </a:rPr>
              <a:t>-Активизировать </a:t>
            </a:r>
            <a:r>
              <a:rPr lang="ru-RU" sz="1500" dirty="0">
                <a:latin typeface="Comic Sans MS" pitchFamily="66" charset="0"/>
              </a:rPr>
              <a:t>словарь детей на основе углубления знаний о ближайшем окружении.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dirty="0" smtClean="0">
                <a:latin typeface="Comic Sans MS" pitchFamily="66" charset="0"/>
              </a:rPr>
              <a:t>-Умение </a:t>
            </a:r>
            <a:r>
              <a:rPr lang="ru-RU" sz="1500" dirty="0">
                <a:latin typeface="Comic Sans MS" pitchFamily="66" charset="0"/>
              </a:rPr>
              <a:t>принимать решения и самостоятельность;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dirty="0" smtClean="0">
                <a:latin typeface="Comic Sans MS" pitchFamily="66" charset="0"/>
              </a:rPr>
              <a:t>-Позитивные </a:t>
            </a:r>
            <a:r>
              <a:rPr lang="ru-RU" sz="1500" dirty="0">
                <a:latin typeface="Comic Sans MS" pitchFamily="66" charset="0"/>
              </a:rPr>
              <a:t>установки по отношению к труду и творчеству;</a:t>
            </a:r>
          </a:p>
          <a:p>
            <a:pPr lvl="0"/>
            <a:r>
              <a:rPr lang="ru-RU" sz="1500" dirty="0" smtClean="0">
                <a:latin typeface="Comic Sans MS" pitchFamily="66" charset="0"/>
              </a:rPr>
              <a:t>-Готовность </a:t>
            </a:r>
            <a:r>
              <a:rPr lang="ru-RU" sz="1500" dirty="0">
                <a:latin typeface="Comic Sans MS" pitchFamily="66" charset="0"/>
              </a:rPr>
              <a:t>к совместному труду и отдыху.</a:t>
            </a:r>
          </a:p>
          <a:p>
            <a:pPr lvl="0"/>
            <a:r>
              <a:rPr lang="ru-RU" sz="1500" dirty="0" smtClean="0">
                <a:latin typeface="Comic Sans MS" pitchFamily="66" charset="0"/>
              </a:rPr>
              <a:t>-Нравственные </a:t>
            </a:r>
            <a:r>
              <a:rPr lang="ru-RU" sz="1500" dirty="0">
                <a:latin typeface="Comic Sans MS" pitchFamily="66" charset="0"/>
              </a:rPr>
              <a:t>привычки;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dirty="0" smtClean="0">
                <a:latin typeface="Comic Sans MS" pitchFamily="66" charset="0"/>
              </a:rPr>
              <a:t>-Эмоциональный </a:t>
            </a:r>
            <a:r>
              <a:rPr lang="ru-RU" sz="1500" dirty="0">
                <a:latin typeface="Comic Sans MS" pitchFamily="66" charset="0"/>
              </a:rPr>
              <a:t>контакт со взрослым, эмоциональное общение;</a:t>
            </a:r>
            <a:endParaRPr lang="ru-RU" sz="1500" dirty="0" smtClean="0">
              <a:latin typeface="Comic Sans MS" pitchFamily="66" charset="0"/>
            </a:endParaRPr>
          </a:p>
          <a:p>
            <a:r>
              <a:rPr lang="ru-RU" sz="1500" dirty="0">
                <a:latin typeface="Comic Sans MS" pitchFamily="66" charset="0"/>
              </a:rPr>
              <a:t> 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b="1" dirty="0">
                <a:latin typeface="Comic Sans MS" pitchFamily="66" charset="0"/>
              </a:rPr>
              <a:t>Учить  детей: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dirty="0" smtClean="0">
                <a:latin typeface="Comic Sans MS" pitchFamily="66" charset="0"/>
              </a:rPr>
              <a:t>-Основам </a:t>
            </a:r>
            <a:r>
              <a:rPr lang="ru-RU" sz="1500" dirty="0">
                <a:latin typeface="Comic Sans MS" pitchFamily="66" charset="0"/>
              </a:rPr>
              <a:t>поведения, безопасного для их собственной жизни, а также жизни окружающих людей, где бы то ни было (дома, на природе, в обществе);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dirty="0" smtClean="0">
                <a:latin typeface="Comic Sans MS" pitchFamily="66" charset="0"/>
              </a:rPr>
              <a:t>-Запоминать </a:t>
            </a:r>
            <a:r>
              <a:rPr lang="ru-RU" sz="1500" dirty="0">
                <a:latin typeface="Comic Sans MS" pitchFamily="66" charset="0"/>
              </a:rPr>
              <a:t>полученные знания и широко использовать в разных видах деятельности;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dirty="0" smtClean="0">
                <a:latin typeface="Comic Sans MS" pitchFamily="66" charset="0"/>
              </a:rPr>
              <a:t>-Правилам </a:t>
            </a:r>
            <a:r>
              <a:rPr lang="ru-RU" sz="1500" dirty="0">
                <a:latin typeface="Comic Sans MS" pitchFamily="66" charset="0"/>
              </a:rPr>
              <a:t>общения друг с другом и со взрослым;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dirty="0">
                <a:latin typeface="Comic Sans MS" pitchFamily="66" charset="0"/>
              </a:rPr>
              <a:t>Развивать речь.</a:t>
            </a:r>
            <a:endParaRPr lang="ru-RU" sz="1500" dirty="0" smtClean="0">
              <a:latin typeface="Comic Sans MS" pitchFamily="66" charset="0"/>
            </a:endParaRPr>
          </a:p>
          <a:p>
            <a:r>
              <a:rPr lang="ru-RU" sz="1500" dirty="0">
                <a:latin typeface="Comic Sans MS" pitchFamily="66" charset="0"/>
              </a:rPr>
              <a:t> 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b="1" dirty="0">
                <a:latin typeface="Comic Sans MS" pitchFamily="66" charset="0"/>
              </a:rPr>
              <a:t>Воспитывать:</a:t>
            </a:r>
            <a:endParaRPr lang="ru-RU" sz="1500" dirty="0">
              <a:latin typeface="Comic Sans MS" pitchFamily="66" charset="0"/>
            </a:endParaRPr>
          </a:p>
          <a:p>
            <a:pPr lvl="0"/>
            <a:r>
              <a:rPr lang="ru-RU" sz="1500" dirty="0" smtClean="0">
                <a:latin typeface="Comic Sans MS" pitchFamily="66" charset="0"/>
              </a:rPr>
              <a:t>-Эстетические</a:t>
            </a:r>
            <a:r>
              <a:rPr lang="ru-RU" sz="1500" dirty="0">
                <a:latin typeface="Comic Sans MS" pitchFamily="66" charset="0"/>
              </a:rPr>
              <a:t>, нравственные, гуманные, патриотические и интернациональные чувства;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dirty="0" smtClean="0">
                <a:latin typeface="Comic Sans MS" pitchFamily="66" charset="0"/>
              </a:rPr>
              <a:t>-Уважение </a:t>
            </a:r>
            <a:r>
              <a:rPr lang="ru-RU" sz="1500" dirty="0">
                <a:latin typeface="Comic Sans MS" pitchFamily="66" charset="0"/>
              </a:rPr>
              <a:t>к собственной семье, ровесникам, старшим людям и к обществу в целом;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dirty="0" smtClean="0">
                <a:latin typeface="Comic Sans MS" pitchFamily="66" charset="0"/>
              </a:rPr>
              <a:t>-Готовность </a:t>
            </a:r>
            <a:r>
              <a:rPr lang="ru-RU" sz="1500" dirty="0">
                <a:latin typeface="Comic Sans MS" pitchFamily="66" charset="0"/>
              </a:rPr>
              <a:t>совместно работать и отдыхать;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dirty="0" smtClean="0">
                <a:latin typeface="Comic Sans MS" pitchFamily="66" charset="0"/>
              </a:rPr>
              <a:t>-Доброе </a:t>
            </a:r>
            <a:r>
              <a:rPr lang="ru-RU" sz="1500" dirty="0">
                <a:latin typeface="Comic Sans MS" pitchFamily="66" charset="0"/>
              </a:rPr>
              <a:t>отношение к окружающему миру;</a:t>
            </a:r>
            <a:endParaRPr lang="ru-RU" sz="1500" dirty="0" smtClean="0">
              <a:latin typeface="Comic Sans MS" pitchFamily="66" charset="0"/>
            </a:endParaRPr>
          </a:p>
          <a:p>
            <a:pPr lvl="0"/>
            <a:r>
              <a:rPr lang="ru-RU" sz="1500" dirty="0" smtClean="0">
                <a:latin typeface="Comic Sans MS" pitchFamily="66" charset="0"/>
              </a:rPr>
              <a:t>-Дружеские </a:t>
            </a:r>
            <a:r>
              <a:rPr lang="ru-RU" sz="1500" dirty="0">
                <a:latin typeface="Comic Sans MS" pitchFamily="66" charset="0"/>
              </a:rPr>
              <a:t>чувства и гуманные взаимоотношения между детьми.</a:t>
            </a:r>
            <a:endParaRPr lang="ru-RU" sz="1500" dirty="0" smtClean="0">
              <a:latin typeface="Comic Sans MS" pitchFamily="66" charset="0"/>
            </a:endParaRPr>
          </a:p>
          <a:p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bysBakgrounds_31_www.mir-g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noFill/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214282" y="322251"/>
            <a:ext cx="6613525" cy="1392237"/>
            <a:chOff x="772" y="1628"/>
            <a:chExt cx="10416" cy="2191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7573" y="1628"/>
              <a:ext cx="3615" cy="2191"/>
              <a:chOff x="7573" y="1563"/>
              <a:chExt cx="3615" cy="2191"/>
            </a:xfrm>
          </p:grpSpPr>
          <p:sp>
            <p:nvSpPr>
              <p:cNvPr id="33796" name="Oval 4"/>
              <p:cNvSpPr>
                <a:spLocks noChangeArrowheads="1"/>
              </p:cNvSpPr>
              <p:nvPr/>
            </p:nvSpPr>
            <p:spPr bwMode="auto">
              <a:xfrm>
                <a:off x="7573" y="1563"/>
                <a:ext cx="3615" cy="2191"/>
              </a:xfrm>
              <a:prstGeom prst="ellipse">
                <a:avLst/>
              </a:prstGeom>
              <a:gradFill rotWithShape="0">
                <a:gsLst>
                  <a:gs pos="0">
                    <a:srgbClr val="C2D69B"/>
                  </a:gs>
                  <a:gs pos="50000">
                    <a:srgbClr val="EAF1DD"/>
                  </a:gs>
                  <a:gs pos="100000">
                    <a:srgbClr val="C2D69B"/>
                  </a:gs>
                </a:gsLst>
                <a:lin ang="189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97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55" y="2391"/>
                <a:ext cx="1165" cy="4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smtClean="0">
                    <a:ln w="3175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GCrownStyle"/>
                  </a:rPr>
                  <a:t>ТРИЗ</a:t>
                </a:r>
                <a:endParaRPr lang="ru-RU" sz="3600" kern="10" spc="0">
                  <a:ln w="3175">
                    <a:solidFill>
                      <a:srgbClr val="00206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GCrownStyle"/>
                </a:endParaRPr>
              </a:p>
            </p:txBody>
          </p:sp>
        </p:grp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 flipH="1">
              <a:off x="772" y="1791"/>
              <a:ext cx="7353" cy="1921"/>
            </a:xfrm>
            <a:prstGeom prst="homePlate">
              <a:avLst>
                <a:gd name="adj" fmla="val 53216"/>
              </a:avLst>
            </a:prstGeom>
            <a:solidFill>
              <a:srgbClr val="FFFFFF"/>
            </a:solidFill>
            <a:ln w="63500" cmpd="thickThin">
              <a:solidFill>
                <a:srgbClr val="9BBB59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598488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Помогает не просто развить фантазию детей,                                                       а научить их мыслить системно, с пониманием происходящих процессов, воспитывать у детей качества творческой личности, способной понимать единство и противоречие окружающего мира, решать свои маленькие проблемы.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2357422" y="1538284"/>
            <a:ext cx="6659563" cy="1390650"/>
            <a:chOff x="731" y="4891"/>
            <a:chExt cx="10487" cy="2191"/>
          </a:xfrm>
        </p:grpSpPr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731" y="4891"/>
              <a:ext cx="3355" cy="2191"/>
              <a:chOff x="731" y="3784"/>
              <a:chExt cx="3355" cy="2191"/>
            </a:xfrm>
          </p:grpSpPr>
          <p:sp>
            <p:nvSpPr>
              <p:cNvPr id="33801" name="Oval 9"/>
              <p:cNvSpPr>
                <a:spLocks noChangeArrowheads="1"/>
              </p:cNvSpPr>
              <p:nvPr/>
            </p:nvSpPr>
            <p:spPr bwMode="auto">
              <a:xfrm>
                <a:off x="731" y="3784"/>
                <a:ext cx="3355" cy="2191"/>
              </a:xfrm>
              <a:prstGeom prst="ellipse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12700">
                <a:solidFill>
                  <a:srgbClr val="95B3D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2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72" y="4647"/>
                <a:ext cx="797" cy="4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1800" kern="10" spc="0" smtClean="0">
                    <a:ln w="3175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GCrownStyle"/>
                  </a:rPr>
                  <a:t>РТВ</a:t>
                </a:r>
                <a:endParaRPr lang="ru-RU" sz="1800" kern="10" spc="0">
                  <a:ln w="3175">
                    <a:solidFill>
                      <a:srgbClr val="00206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GCrownStyle"/>
                </a:endParaRPr>
              </a:p>
            </p:txBody>
          </p:sp>
        </p:grpSp>
        <p:sp>
          <p:nvSpPr>
            <p:cNvPr id="33803" name="AutoShape 11"/>
            <p:cNvSpPr>
              <a:spLocks noChangeArrowheads="1"/>
            </p:cNvSpPr>
            <p:nvPr/>
          </p:nvSpPr>
          <p:spPr bwMode="auto">
            <a:xfrm>
              <a:off x="3406" y="5061"/>
              <a:ext cx="7812" cy="1884"/>
            </a:xfrm>
            <a:prstGeom prst="homePlate">
              <a:avLst>
                <a:gd name="adj" fmla="val 59625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14288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Даёт малышам комплексный подход к                               решению любых возникающих проблем, учит мыслить системно, выделять противоречивые свойства объекта или явления (как хорошие, так и плохие). Умение обнаружить противоречие, научить находить выход из сложной жизненной ситуации.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71406" y="2784481"/>
            <a:ext cx="8072494" cy="1573213"/>
            <a:chOff x="686" y="7230"/>
            <a:chExt cx="10576" cy="2479"/>
          </a:xfrm>
        </p:grpSpPr>
        <p:grpSp>
          <p:nvGrpSpPr>
            <p:cNvPr id="33807" name="Group 15"/>
            <p:cNvGrpSpPr>
              <a:grpSpLocks/>
            </p:cNvGrpSpPr>
            <p:nvPr/>
          </p:nvGrpSpPr>
          <p:grpSpPr bwMode="auto">
            <a:xfrm>
              <a:off x="7325" y="7336"/>
              <a:ext cx="3937" cy="2191"/>
              <a:chOff x="7325" y="6244"/>
              <a:chExt cx="3937" cy="2191"/>
            </a:xfrm>
          </p:grpSpPr>
          <p:sp>
            <p:nvSpPr>
              <p:cNvPr id="33808" name="Oval 16"/>
              <p:cNvSpPr>
                <a:spLocks noChangeArrowheads="1"/>
              </p:cNvSpPr>
              <p:nvPr/>
            </p:nvSpPr>
            <p:spPr bwMode="auto">
              <a:xfrm>
                <a:off x="7325" y="6244"/>
                <a:ext cx="3937" cy="2191"/>
              </a:xfrm>
              <a:prstGeom prst="ellipse">
                <a:avLst/>
              </a:prstGeom>
              <a:gradFill rotWithShape="0">
                <a:gsLst>
                  <a:gs pos="0">
                    <a:srgbClr val="D99594"/>
                  </a:gs>
                  <a:gs pos="50000">
                    <a:srgbClr val="F2DBDB"/>
                  </a:gs>
                  <a:gs pos="100000">
                    <a:srgbClr val="D99594"/>
                  </a:gs>
                </a:gsLst>
                <a:lin ang="18900000" scaled="1"/>
              </a:gradFill>
              <a:ln w="12700">
                <a:solidFill>
                  <a:srgbClr val="D99594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GCrownStyle" pitchFamily="2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9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8348" y="7108"/>
                <a:ext cx="2604" cy="4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1800" kern="10" spc="0" smtClean="0">
                    <a:ln w="3175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GCrownStyle"/>
                  </a:rPr>
                  <a:t>ПРОЕКТНАЯ</a:t>
                </a:r>
                <a:endParaRPr lang="ru-RU" sz="1800" kern="10" spc="0">
                  <a:ln w="3175">
                    <a:solidFill>
                      <a:srgbClr val="00206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GCrownStyle"/>
                </a:endParaRPr>
              </a:p>
            </p:txBody>
          </p:sp>
        </p:grpSp>
        <p:sp>
          <p:nvSpPr>
            <p:cNvPr id="33810" name="AutoShape 18"/>
            <p:cNvSpPr>
              <a:spLocks noChangeArrowheads="1"/>
            </p:cNvSpPr>
            <p:nvPr/>
          </p:nvSpPr>
          <p:spPr bwMode="auto">
            <a:xfrm flipH="1">
              <a:off x="686" y="7230"/>
              <a:ext cx="7430" cy="2479"/>
            </a:xfrm>
            <a:prstGeom prst="homePlate">
              <a:avLst>
                <a:gd name="adj" fmla="val 39338"/>
              </a:avLst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898525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Творческо-исследовательские проекты, позволяют детям экспериментировать и результат оформлять наглядно в виде стенгазет, стендов и пр.</a:t>
              </a:r>
            </a:p>
            <a:p>
              <a:pPr marL="457200" marR="898525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Ролево-игровые проекты, позволяют в игровой форме в образе персонажей решать поставленные задачи.Информационные проекты, дают возможность собирать информацию, анализировать и оформлять на стендах, витражах.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811" name="Group 19"/>
          <p:cNvGrpSpPr>
            <a:grpSpLocks/>
          </p:cNvGrpSpPr>
          <p:nvPr/>
        </p:nvGrpSpPr>
        <p:grpSpPr bwMode="auto">
          <a:xfrm>
            <a:off x="1571604" y="4175141"/>
            <a:ext cx="7391405" cy="1539875"/>
            <a:chOff x="649" y="9907"/>
            <a:chExt cx="10629" cy="2426"/>
          </a:xfrm>
        </p:grpSpPr>
        <p:grpSp>
          <p:nvGrpSpPr>
            <p:cNvPr id="33812" name="Group 20"/>
            <p:cNvGrpSpPr>
              <a:grpSpLocks/>
            </p:cNvGrpSpPr>
            <p:nvPr/>
          </p:nvGrpSpPr>
          <p:grpSpPr bwMode="auto">
            <a:xfrm>
              <a:off x="649" y="10019"/>
              <a:ext cx="6781" cy="2191"/>
              <a:chOff x="649" y="9017"/>
              <a:chExt cx="6781" cy="2191"/>
            </a:xfrm>
          </p:grpSpPr>
          <p:sp>
            <p:nvSpPr>
              <p:cNvPr id="33813" name="Oval 21"/>
              <p:cNvSpPr>
                <a:spLocks noChangeArrowheads="1"/>
              </p:cNvSpPr>
              <p:nvPr/>
            </p:nvSpPr>
            <p:spPr bwMode="auto">
              <a:xfrm>
                <a:off x="649" y="9017"/>
                <a:ext cx="6781" cy="2191"/>
              </a:xfrm>
              <a:prstGeom prst="ellipse">
                <a:avLst/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12700">
                <a:solidFill>
                  <a:srgbClr val="B2A1C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4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908" y="9713"/>
                <a:ext cx="3930" cy="73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1800" kern="10" spc="0" smtClean="0">
                    <a:ln w="3175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GCrownStyle"/>
                  </a:rPr>
                  <a:t>ИНФОРМАЦИОННО-</a:t>
                </a:r>
              </a:p>
              <a:p>
                <a:pPr algn="ctr" rtl="0"/>
                <a:r>
                  <a:rPr lang="ru-RU" sz="1800" kern="10" spc="0" smtClean="0">
                    <a:ln w="3175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GCrownStyle"/>
                  </a:rPr>
                  <a:t>КОММУНИКАТИВНАЯ</a:t>
                </a:r>
                <a:endParaRPr lang="ru-RU" sz="1800" kern="10" spc="0">
                  <a:ln w="3175">
                    <a:solidFill>
                      <a:srgbClr val="00206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GCrownStyle"/>
                </a:endParaRPr>
              </a:p>
            </p:txBody>
          </p:sp>
        </p:grpSp>
        <p:sp>
          <p:nvSpPr>
            <p:cNvPr id="33815" name="AutoShape 23"/>
            <p:cNvSpPr>
              <a:spLocks noChangeArrowheads="1"/>
            </p:cNvSpPr>
            <p:nvPr/>
          </p:nvSpPr>
          <p:spPr bwMode="auto">
            <a:xfrm>
              <a:off x="4973" y="9907"/>
              <a:ext cx="6305" cy="2426"/>
            </a:xfrm>
            <a:prstGeom prst="homePlate">
              <a:avLst>
                <a:gd name="adj" fmla="val 34111"/>
              </a:avLst>
            </a:prstGeom>
            <a:solidFill>
              <a:srgbClr val="FFFFFF"/>
            </a:solidFill>
            <a:ln w="63500" cmpd="thickThin">
              <a:solidFill>
                <a:srgbClr val="8064A2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415925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Позволяет средствами мультимедиа, в наиболее доступной и привлекательной, игровой форме, достигнуть нового качества знаний, развивает логическое мышление детей, усиливает творческую составляющую учебного труда, максимально способствуя повышению качества образования среди дошкольников.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816" name="Group 24"/>
          <p:cNvGrpSpPr>
            <a:grpSpLocks/>
          </p:cNvGrpSpPr>
          <p:nvPr/>
        </p:nvGrpSpPr>
        <p:grpSpPr bwMode="auto">
          <a:xfrm>
            <a:off x="214282" y="5697561"/>
            <a:ext cx="7275534" cy="1089025"/>
            <a:chOff x="693" y="12471"/>
            <a:chExt cx="10582" cy="1716"/>
          </a:xfrm>
        </p:grpSpPr>
        <p:grpSp>
          <p:nvGrpSpPr>
            <p:cNvPr id="33817" name="Group 25"/>
            <p:cNvGrpSpPr>
              <a:grpSpLocks/>
            </p:cNvGrpSpPr>
            <p:nvPr/>
          </p:nvGrpSpPr>
          <p:grpSpPr bwMode="auto">
            <a:xfrm>
              <a:off x="4494" y="12471"/>
              <a:ext cx="6781" cy="1716"/>
              <a:chOff x="4494" y="11454"/>
              <a:chExt cx="6781" cy="1716"/>
            </a:xfrm>
          </p:grpSpPr>
          <p:sp>
            <p:nvSpPr>
              <p:cNvPr id="33818" name="Oval 26"/>
              <p:cNvSpPr>
                <a:spLocks noChangeArrowheads="1"/>
              </p:cNvSpPr>
              <p:nvPr/>
            </p:nvSpPr>
            <p:spPr bwMode="auto">
              <a:xfrm>
                <a:off x="4494" y="11454"/>
                <a:ext cx="6781" cy="1716"/>
              </a:xfrm>
              <a:prstGeom prst="ellipse">
                <a:avLst/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GCrownStyle" pitchFamily="2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9" name="WordArt 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6950" y="11800"/>
                <a:ext cx="3627" cy="9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1800" kern="10" spc="0" smtClean="0">
                    <a:ln w="3175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GCrownStyle"/>
                  </a:rPr>
                  <a:t>               СОЦИАЛЬНО-</a:t>
                </a:r>
              </a:p>
              <a:p>
                <a:pPr algn="ctr" rtl="0"/>
                <a:r>
                  <a:rPr lang="ru-RU" sz="1800" kern="10" spc="0" smtClean="0">
                    <a:ln w="3175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GCrownStyle"/>
                  </a:rPr>
                  <a:t>      ПЕДАГОГИЧЕСКАЯ</a:t>
                </a:r>
                <a:endParaRPr lang="ru-RU" sz="1800" kern="10" spc="0">
                  <a:ln w="3175">
                    <a:solidFill>
                      <a:srgbClr val="00206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GCrownStyle"/>
                </a:endParaRPr>
              </a:p>
            </p:txBody>
          </p:sp>
        </p:grpSp>
        <p:sp>
          <p:nvSpPr>
            <p:cNvPr id="33820" name="AutoShape 28"/>
            <p:cNvSpPr>
              <a:spLocks noChangeArrowheads="1"/>
            </p:cNvSpPr>
            <p:nvPr/>
          </p:nvSpPr>
          <p:spPr bwMode="auto">
            <a:xfrm flipH="1">
              <a:off x="693" y="12554"/>
              <a:ext cx="6563" cy="1588"/>
            </a:xfrm>
            <a:prstGeom prst="homePlate">
              <a:avLst>
                <a:gd name="adj" fmla="val 54244"/>
              </a:avLst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lvl="1" indent="-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Способствует формированию умений и навыков дружеского коммуникативного взаимодействия, созданию условия для развития личностных качеств, развитию навыков полноценного межличностного общения.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821" name="WordArt 29"/>
          <p:cNvSpPr>
            <a:spLocks noChangeArrowheads="1" noChangeShapeType="1" noTextEdit="1"/>
          </p:cNvSpPr>
          <p:nvPr/>
        </p:nvSpPr>
        <p:spPr bwMode="auto">
          <a:xfrm>
            <a:off x="1665292" y="71414"/>
            <a:ext cx="5264162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-180" dirty="0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GCrownStyle"/>
              </a:rPr>
              <a:t>педагогические технологии</a:t>
            </a:r>
            <a:endParaRPr lang="ru-RU" sz="3600" kern="10" spc="-180" dirty="0">
              <a:ln w="12700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GCrownStyle"/>
            </a:endParaRPr>
          </a:p>
        </p:txBody>
      </p:sp>
    </p:spTree>
    <p:extLst>
      <p:ext uri="{BB962C8B-B14F-4D97-AF65-F5344CB8AC3E}">
        <p14:creationId xmlns:p14="http://schemas.microsoft.com/office/powerpoint/2010/main" val="13024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bysBakgrounds_31_www.mir-g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28837" y="639529"/>
            <a:ext cx="6443559" cy="646331"/>
          </a:xfrm>
          <a:prstGeom prst="rect">
            <a:avLst/>
          </a:prstGeom>
          <a:gradFill>
            <a:gsLst>
              <a:gs pos="100000">
                <a:srgbClr val="92D050">
                  <a:alpha val="0"/>
                </a:srgbClr>
              </a:gs>
              <a:gs pos="20000">
                <a:schemeClr val="bg1">
                  <a:alpha val="3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ru-RU" b="1" dirty="0"/>
              <a:t>ПЕДАГОГИЧЕСКАЯ ТЕХНОЛОГИЯ ОРГАНИЗАЦИИ СОВМЕСТНОЙ </a:t>
            </a:r>
            <a:endParaRPr lang="ru-RU" dirty="0"/>
          </a:p>
          <a:p>
            <a:r>
              <a:rPr lang="ru-RU" b="1" dirty="0"/>
              <a:t>ЭКСПЕРИМЕНТАЛЬНО-ИССЛЕДОВАТЕЛЬСКОЙ ДЕЯТЕЛЬНОСТИ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1861315"/>
            <a:ext cx="7072362" cy="3139321"/>
          </a:xfrm>
          <a:prstGeom prst="rect">
            <a:avLst/>
          </a:prstGeom>
          <a:gradFill>
            <a:gsLst>
              <a:gs pos="100000">
                <a:srgbClr val="92D050">
                  <a:alpha val="0"/>
                </a:srgbClr>
              </a:gs>
              <a:gs pos="20000">
                <a:schemeClr val="bg1">
                  <a:alpha val="3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1. Постановка </a:t>
            </a:r>
            <a:r>
              <a:rPr lang="ru-RU" b="1" dirty="0"/>
              <a:t>исследовательской задачи в виде </a:t>
            </a:r>
            <a:endParaRPr lang="ru-RU" dirty="0"/>
          </a:p>
          <a:p>
            <a:r>
              <a:rPr lang="ru-RU" b="1" dirty="0" smtClean="0"/>
              <a:t>    проблемной </a:t>
            </a:r>
            <a:r>
              <a:rPr lang="ru-RU" b="1" dirty="0"/>
              <a:t>ситуации.</a:t>
            </a:r>
            <a:endParaRPr lang="ru-RU" dirty="0"/>
          </a:p>
          <a:p>
            <a:pPr lvl="0"/>
            <a:r>
              <a:rPr lang="ru-RU" b="1" dirty="0" smtClean="0"/>
              <a:t>2. Уточнение </a:t>
            </a:r>
            <a:r>
              <a:rPr lang="ru-RU" b="1" dirty="0"/>
              <a:t>плана исследования.</a:t>
            </a:r>
            <a:endParaRPr lang="ru-RU" dirty="0"/>
          </a:p>
          <a:p>
            <a:pPr lvl="0"/>
            <a:r>
              <a:rPr lang="ru-RU" b="1" dirty="0" smtClean="0"/>
              <a:t>3. Выбор </a:t>
            </a:r>
            <a:r>
              <a:rPr lang="ru-RU" b="1" dirty="0"/>
              <a:t>оборудования, самостоятельное (или с помощью </a:t>
            </a:r>
            <a:r>
              <a:rPr lang="ru-RU" b="1" dirty="0" smtClean="0"/>
              <a:t>   </a:t>
            </a:r>
          </a:p>
          <a:p>
            <a:pPr lvl="0"/>
            <a:r>
              <a:rPr lang="ru-RU" b="1" dirty="0"/>
              <a:t> </a:t>
            </a:r>
            <a:r>
              <a:rPr lang="ru-RU" b="1" dirty="0" smtClean="0"/>
              <a:t>   взрослого</a:t>
            </a:r>
            <a:r>
              <a:rPr lang="ru-RU" b="1" dirty="0"/>
              <a:t>) его размещение детьми в зоне исследования.</a:t>
            </a:r>
            <a:endParaRPr lang="ru-RU" dirty="0"/>
          </a:p>
          <a:p>
            <a:pPr lvl="0"/>
            <a:r>
              <a:rPr lang="ru-RU" b="1" dirty="0" smtClean="0"/>
              <a:t>4. Распределение </a:t>
            </a:r>
            <a:r>
              <a:rPr lang="ru-RU" b="1" dirty="0"/>
              <a:t>детей на подгруппы (по желанию детей), выбор </a:t>
            </a:r>
            <a:r>
              <a:rPr lang="ru-RU" b="1" dirty="0" smtClean="0"/>
              <a:t> </a:t>
            </a:r>
          </a:p>
          <a:p>
            <a:pPr lvl="0"/>
            <a:r>
              <a:rPr lang="ru-RU" b="1" dirty="0"/>
              <a:t> </a:t>
            </a:r>
            <a:r>
              <a:rPr lang="ru-RU" b="1" dirty="0" smtClean="0"/>
              <a:t>   ведущих</a:t>
            </a:r>
            <a:r>
              <a:rPr lang="ru-RU" b="1" dirty="0"/>
              <a:t>, помогающих организовать сверстников.</a:t>
            </a:r>
            <a:endParaRPr lang="ru-RU" dirty="0"/>
          </a:p>
          <a:p>
            <a:pPr lvl="0"/>
            <a:r>
              <a:rPr lang="ru-RU" b="1" dirty="0" smtClean="0"/>
              <a:t>5. Организация </a:t>
            </a:r>
            <a:r>
              <a:rPr lang="ru-RU" b="1" dirty="0"/>
              <a:t>исследования.</a:t>
            </a:r>
            <a:endParaRPr lang="ru-RU" dirty="0"/>
          </a:p>
          <a:p>
            <a:pPr lvl="0"/>
            <a:r>
              <a:rPr lang="ru-RU" b="1" dirty="0" smtClean="0"/>
              <a:t>6. Анализ </a:t>
            </a:r>
            <a:r>
              <a:rPr lang="ru-RU" b="1" dirty="0"/>
              <a:t>и обобщение полученных детьми результатов </a:t>
            </a:r>
            <a:endParaRPr lang="ru-RU" b="1" dirty="0" smtClean="0"/>
          </a:p>
          <a:p>
            <a:pPr lvl="0"/>
            <a:r>
              <a:rPr lang="ru-RU" b="1" dirty="0"/>
              <a:t> </a:t>
            </a:r>
            <a:r>
              <a:rPr lang="ru-RU" b="1" dirty="0" smtClean="0"/>
              <a:t>   экспериментирования</a:t>
            </a:r>
            <a:endParaRPr lang="ru-RU" dirty="0"/>
          </a:p>
          <a:p>
            <a:endParaRPr lang="ru-RU" dirty="0"/>
          </a:p>
        </p:txBody>
      </p:sp>
      <p:pic>
        <p:nvPicPr>
          <p:cNvPr id="2052" name="Picture 4" descr="C:\Users\олег\Desktop\hello_html_619f4cb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615530" cy="26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bysBakgrounds_31_www.mir-g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</p:spPr>
      </p:pic>
      <p:sp>
        <p:nvSpPr>
          <p:cNvPr id="4" name="AutoShape 375"/>
          <p:cNvSpPr>
            <a:spLocks noChangeArrowheads="1"/>
          </p:cNvSpPr>
          <p:nvPr/>
        </p:nvSpPr>
        <p:spPr bwMode="auto">
          <a:xfrm flipH="1">
            <a:off x="6419880" y="5653109"/>
            <a:ext cx="2438400" cy="776287"/>
          </a:xfrm>
          <a:prstGeom prst="wedgeRoundRectCallout">
            <a:avLst>
              <a:gd name="adj1" fmla="val 33023"/>
              <a:gd name="adj2" fmla="val -78806"/>
              <a:gd name="adj3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1" name="Group 378"/>
          <p:cNvGrpSpPr>
            <a:grpSpLocks/>
          </p:cNvGrpSpPr>
          <p:nvPr/>
        </p:nvGrpSpPr>
        <p:grpSpPr bwMode="auto">
          <a:xfrm>
            <a:off x="285720" y="201596"/>
            <a:ext cx="2457450" cy="869950"/>
            <a:chOff x="505" y="6358"/>
            <a:chExt cx="3871" cy="1370"/>
          </a:xfrm>
        </p:grpSpPr>
        <p:sp>
          <p:nvSpPr>
            <p:cNvPr id="233" name="AutoShape 379"/>
            <p:cNvSpPr>
              <a:spLocks noChangeArrowheads="1"/>
            </p:cNvSpPr>
            <p:nvPr/>
          </p:nvSpPr>
          <p:spPr bwMode="auto">
            <a:xfrm>
              <a:off x="542" y="6358"/>
              <a:ext cx="3834" cy="1172"/>
            </a:xfrm>
            <a:prstGeom prst="wedgeRoundRectCallout">
              <a:avLst>
                <a:gd name="adj1" fmla="val 33306"/>
                <a:gd name="adj2" fmla="val 75083"/>
                <a:gd name="adj3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Text Box 380"/>
            <p:cNvSpPr txBox="1">
              <a:spLocks noChangeArrowheads="1"/>
            </p:cNvSpPr>
            <p:nvPr/>
          </p:nvSpPr>
          <p:spPr bwMode="auto">
            <a:xfrm>
              <a:off x="505" y="6556"/>
              <a:ext cx="3834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Работа с детьми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5" name="Group 390"/>
          <p:cNvGrpSpPr>
            <a:grpSpLocks/>
          </p:cNvGrpSpPr>
          <p:nvPr/>
        </p:nvGrpSpPr>
        <p:grpSpPr bwMode="auto">
          <a:xfrm>
            <a:off x="6500826" y="152383"/>
            <a:ext cx="2446338" cy="776287"/>
            <a:chOff x="7471" y="6336"/>
            <a:chExt cx="3851" cy="1222"/>
          </a:xfrm>
        </p:grpSpPr>
        <p:sp>
          <p:nvSpPr>
            <p:cNvPr id="236" name="AutoShape 391"/>
            <p:cNvSpPr>
              <a:spLocks noChangeArrowheads="1"/>
            </p:cNvSpPr>
            <p:nvPr/>
          </p:nvSpPr>
          <p:spPr bwMode="auto">
            <a:xfrm flipH="1">
              <a:off x="7471" y="6342"/>
              <a:ext cx="3849" cy="1172"/>
            </a:xfrm>
            <a:prstGeom prst="wedgeRoundRectCallout">
              <a:avLst>
                <a:gd name="adj1" fmla="val 33213"/>
                <a:gd name="adj2" fmla="val 75255"/>
                <a:gd name="adj3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7473" y="6336"/>
              <a:ext cx="3849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Сотрудничество                     с семьёй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 Box 384"/>
          <p:cNvSpPr txBox="1">
            <a:spLocks noChangeArrowheads="1"/>
          </p:cNvSpPr>
          <p:nvPr/>
        </p:nvSpPr>
        <p:spPr bwMode="auto">
          <a:xfrm>
            <a:off x="5214942" y="3929066"/>
            <a:ext cx="37147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Самообразование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Обмен опытом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Консультации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Открытые занятия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Курсы повышения квалификации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Встречи, семинары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Педагогические тренинги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Городские   методические объединения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Text Box 372"/>
          <p:cNvSpPr txBox="1">
            <a:spLocks noChangeArrowheads="1"/>
          </p:cNvSpPr>
          <p:nvPr/>
        </p:nvSpPr>
        <p:spPr bwMode="auto">
          <a:xfrm>
            <a:off x="214282" y="4214818"/>
            <a:ext cx="3459163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Методическая литература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Конспекты занятий, развлечений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Дополнительный  материал 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(пособия, учебники)</a:t>
            </a:r>
          </a:p>
          <a:p>
            <a:pPr marL="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Тесты и анкеты для детей и родителей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Text Box 370"/>
          <p:cNvSpPr txBox="1">
            <a:spLocks noChangeArrowheads="1"/>
          </p:cNvSpPr>
          <p:nvPr/>
        </p:nvSpPr>
        <p:spPr bwMode="auto">
          <a:xfrm>
            <a:off x="5500694" y="1214422"/>
            <a:ext cx="364331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Консультации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«День открытых дверей»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Родительские собрания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Анкетирование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Посещение занятий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Семейные праздники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Мастерская «Добрых дел»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Уголок для родителей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omic Sans MS" pitchFamily="66" charset="0"/>
                <a:cs typeface="Arial" pitchFamily="34" charset="0"/>
              </a:rPr>
              <a:t>Совместная опытно-экспериментальная </a:t>
            </a:r>
          </a:p>
          <a:p>
            <a:pPr marL="457200" marR="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omic Sans MS" pitchFamily="66" charset="0"/>
                <a:cs typeface="Arial" pitchFamily="34" charset="0"/>
              </a:rPr>
              <a:t>деятельность  взрослых и детей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Text Box 368"/>
          <p:cNvSpPr txBox="1">
            <a:spLocks noChangeArrowheads="1"/>
          </p:cNvSpPr>
          <p:nvPr/>
        </p:nvSpPr>
        <p:spPr bwMode="auto">
          <a:xfrm>
            <a:off x="214282" y="1071546"/>
            <a:ext cx="35210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Занятия по экспериментированию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Занимательные опыты и экспериментированию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omic Sans MS" pitchFamily="66" charset="0"/>
                <a:cs typeface="Arial" pitchFamily="34" charset="0"/>
              </a:rPr>
              <a:t>на прогулке</a:t>
            </a:r>
          </a:p>
          <a:p>
            <a:pPr marL="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Представления-фокусы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omic Sans MS" pitchFamily="66" charset="0"/>
                <a:cs typeface="Arial" pitchFamily="34" charset="0"/>
              </a:rPr>
              <a:t>Мини-опыты на других занятиях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omic Sans MS" pitchFamily="66" charset="0"/>
                <a:cs typeface="Arial" pitchFamily="34" charset="0"/>
              </a:rPr>
              <a:t>Самостоятельная опытно-экспериментальная                                                                                                       деятельность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35899" name="Group 59"/>
          <p:cNvGrpSpPr>
            <a:grpSpLocks/>
          </p:cNvGrpSpPr>
          <p:nvPr/>
        </p:nvGrpSpPr>
        <p:grpSpPr bwMode="auto">
          <a:xfrm>
            <a:off x="3167071" y="1643050"/>
            <a:ext cx="2690813" cy="3027363"/>
            <a:chOff x="6749" y="7141"/>
            <a:chExt cx="4237" cy="4769"/>
          </a:xfrm>
        </p:grpSpPr>
        <p:grpSp>
          <p:nvGrpSpPr>
            <p:cNvPr id="10" name="Group 386"/>
            <p:cNvGrpSpPr>
              <a:grpSpLocks/>
            </p:cNvGrpSpPr>
            <p:nvPr/>
          </p:nvGrpSpPr>
          <p:grpSpPr bwMode="auto">
            <a:xfrm>
              <a:off x="7010" y="7141"/>
              <a:ext cx="3976" cy="4769"/>
              <a:chOff x="552" y="3517"/>
              <a:chExt cx="7167" cy="6270"/>
            </a:xfrm>
          </p:grpSpPr>
          <p:sp>
            <p:nvSpPr>
              <p:cNvPr id="12" name="AutoShape 387"/>
              <p:cNvSpPr>
                <a:spLocks noChangeArrowheads="1"/>
              </p:cNvSpPr>
              <p:nvPr/>
            </p:nvSpPr>
            <p:spPr bwMode="auto">
              <a:xfrm>
                <a:off x="552" y="3517"/>
                <a:ext cx="7167" cy="6270"/>
              </a:xfrm>
              <a:prstGeom prst="flowChartDecision">
                <a:avLst/>
              </a:prstGeom>
              <a:gradFill rotWithShape="0">
                <a:gsLst>
                  <a:gs pos="0">
                    <a:srgbClr val="D99594"/>
                  </a:gs>
                  <a:gs pos="50000">
                    <a:srgbClr val="F2DBDB"/>
                  </a:gs>
                  <a:gs pos="100000">
                    <a:srgbClr val="D99594"/>
                  </a:gs>
                </a:gsLst>
                <a:lin ang="18900000" scaled="1"/>
              </a:gradFill>
              <a:ln w="12700">
                <a:solidFill>
                  <a:srgbClr val="D99594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Oval 388"/>
              <p:cNvSpPr>
                <a:spLocks noChangeArrowheads="1"/>
              </p:cNvSpPr>
              <p:nvPr/>
            </p:nvSpPr>
            <p:spPr bwMode="auto">
              <a:xfrm>
                <a:off x="1172" y="4378"/>
                <a:ext cx="5827" cy="4487"/>
              </a:xfrm>
              <a:prstGeom prst="ellipse">
                <a:avLst/>
              </a:prstGeom>
              <a:gradFill rotWithShape="1">
                <a:gsLst>
                  <a:gs pos="0">
                    <a:srgbClr val="4BACC6"/>
                  </a:gs>
                  <a:gs pos="100000">
                    <a:srgbClr val="308298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" name="Rectangle 389"/>
            <p:cNvSpPr>
              <a:spLocks noChangeArrowheads="1"/>
            </p:cNvSpPr>
            <p:nvPr/>
          </p:nvSpPr>
          <p:spPr bwMode="auto">
            <a:xfrm>
              <a:off x="6749" y="8739"/>
              <a:ext cx="3768" cy="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Система</a:t>
              </a:r>
            </a:p>
            <a:p>
              <a:pPr marL="457200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реализации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AutoShape 375"/>
          <p:cNvSpPr>
            <a:spLocks noChangeArrowheads="1"/>
          </p:cNvSpPr>
          <p:nvPr/>
        </p:nvSpPr>
        <p:spPr bwMode="auto">
          <a:xfrm>
            <a:off x="285720" y="5643578"/>
            <a:ext cx="2490822" cy="776287"/>
          </a:xfrm>
          <a:prstGeom prst="wedgeRoundRectCallout">
            <a:avLst>
              <a:gd name="adj1" fmla="val 33023"/>
              <a:gd name="adj2" fmla="val -78806"/>
              <a:gd name="adj3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83"/>
          <p:cNvSpPr txBox="1">
            <a:spLocks noChangeArrowheads="1"/>
          </p:cNvSpPr>
          <p:nvPr/>
        </p:nvSpPr>
        <p:spPr bwMode="auto">
          <a:xfrm>
            <a:off x="285720" y="5643578"/>
            <a:ext cx="2438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Педагогическая                     копилка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76"/>
          <p:cNvSpPr txBox="1">
            <a:spLocks noChangeArrowheads="1"/>
          </p:cNvSpPr>
          <p:nvPr/>
        </p:nvSpPr>
        <p:spPr bwMode="auto">
          <a:xfrm>
            <a:off x="6429388" y="5694384"/>
            <a:ext cx="244475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Педагогическое мастерство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Рисунок 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1378857" cy="103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3" name="Рисунок 6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715016"/>
            <a:ext cx="1454422" cy="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4" name="Рисунок 6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85728"/>
            <a:ext cx="15241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5" name="Рисунок 6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500174"/>
            <a:ext cx="1357322" cy="10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6" name="Рисунок 6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214686"/>
            <a:ext cx="1457506" cy="95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7" name="Рисунок 6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142852"/>
            <a:ext cx="1447347" cy="108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5357826"/>
            <a:ext cx="1402533" cy="94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398" descr="DSCF1208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3500438"/>
            <a:ext cx="1439636" cy="107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1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bysBakgrounds_31_www.mir-g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</p:spPr>
      </p:pic>
      <p:grpSp>
        <p:nvGrpSpPr>
          <p:cNvPr id="36865" name="Group 1"/>
          <p:cNvGrpSpPr>
            <a:grpSpLocks/>
          </p:cNvGrpSpPr>
          <p:nvPr/>
        </p:nvGrpSpPr>
        <p:grpSpPr bwMode="auto">
          <a:xfrm>
            <a:off x="521298" y="1285860"/>
            <a:ext cx="7694040" cy="4664078"/>
            <a:chOff x="618" y="7033"/>
            <a:chExt cx="10816" cy="6557"/>
          </a:xfrm>
        </p:grpSpPr>
        <p:sp>
          <p:nvSpPr>
            <p:cNvPr id="36866" name="AutoShape 2"/>
            <p:cNvSpPr>
              <a:spLocks noChangeArrowheads="1"/>
            </p:cNvSpPr>
            <p:nvPr/>
          </p:nvSpPr>
          <p:spPr bwMode="auto">
            <a:xfrm>
              <a:off x="618" y="11345"/>
              <a:ext cx="2622" cy="2245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Использование энциклопедий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6867" name="AutoShape 3"/>
            <p:cNvSpPr>
              <a:spLocks noChangeArrowheads="1"/>
            </p:cNvSpPr>
            <p:nvPr/>
          </p:nvSpPr>
          <p:spPr bwMode="auto">
            <a:xfrm>
              <a:off x="3343" y="11345"/>
              <a:ext cx="2622" cy="224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Наблюдение природных явлений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6868" name="AutoShape 4"/>
            <p:cNvSpPr>
              <a:spLocks noChangeArrowheads="1"/>
            </p:cNvSpPr>
            <p:nvPr/>
          </p:nvSpPr>
          <p:spPr bwMode="auto">
            <a:xfrm>
              <a:off x="6071" y="11345"/>
              <a:ext cx="2622" cy="2245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Эксперимен-</a:t>
              </a:r>
            </a:p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тальные игры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6869" name="AutoShape 5"/>
            <p:cNvSpPr>
              <a:spLocks noChangeArrowheads="1"/>
            </p:cNvSpPr>
            <p:nvPr/>
          </p:nvSpPr>
          <p:spPr bwMode="auto">
            <a:xfrm>
              <a:off x="8812" y="11345"/>
              <a:ext cx="2622" cy="2245"/>
            </a:xfrm>
            <a:prstGeom prst="cube">
              <a:avLst>
                <a:gd name="adj" fmla="val 25000"/>
              </a:avLst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Действия с магнитом, лупой, измерительными приборами, переливание жидкостей.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6870" name="AutoShape 6"/>
            <p:cNvSpPr>
              <a:spLocks noChangeArrowheads="1"/>
            </p:cNvSpPr>
            <p:nvPr/>
          </p:nvSpPr>
          <p:spPr bwMode="auto">
            <a:xfrm>
              <a:off x="1370" y="8793"/>
              <a:ext cx="3157" cy="3067"/>
            </a:xfrm>
            <a:prstGeom prst="cube">
              <a:avLst>
                <a:gd name="adj" fmla="val 25000"/>
              </a:avLst>
            </a:prstGeom>
            <a:solidFill>
              <a:srgbClr val="92CDDC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Проблемные ситуации, например, «Почему снег вчера лепился, а сегодня нет?», «Причина появления пара при дыхании»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6871" name="AutoShape 7"/>
            <p:cNvSpPr>
              <a:spLocks noChangeArrowheads="1"/>
            </p:cNvSpPr>
            <p:nvPr/>
          </p:nvSpPr>
          <p:spPr bwMode="auto">
            <a:xfrm>
              <a:off x="3937" y="8793"/>
              <a:ext cx="4573" cy="3067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635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Вопросы педагога, побуждающие к постановке проблемы, помогающие прояснить ситуацию, понять смысл эксперимента; стимулирующие самооценку и самоконтроль ребенка, определяющие успех в познании: «Доволен ли ты собой, как исследователь?»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6872" name="AutoShape 8"/>
            <p:cNvSpPr>
              <a:spLocks noChangeArrowheads="1"/>
            </p:cNvSpPr>
            <p:nvPr/>
          </p:nvSpPr>
          <p:spPr bwMode="auto">
            <a:xfrm>
              <a:off x="7916" y="8793"/>
              <a:ext cx="3157" cy="3067"/>
            </a:xfrm>
            <a:prstGeom prst="cube">
              <a:avLst>
                <a:gd name="adj" fmla="val 25000"/>
              </a:avLst>
            </a:prstGeom>
            <a:solidFill>
              <a:srgbClr val="9966FF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Схематическое моделирование опыта; рассматривание схем к опытам, таблиц, упрощенных рисунков.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>
              <a:off x="6405" y="7042"/>
              <a:ext cx="2724" cy="2465"/>
            </a:xfrm>
            <a:prstGeom prst="cube">
              <a:avLst>
                <a:gd name="adj" fmla="val 25000"/>
              </a:avLst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Метод «первой пробы» применения результатов собственной исследовательской деятельности.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6874" name="AutoShape 10"/>
            <p:cNvSpPr>
              <a:spLocks noChangeArrowheads="1"/>
            </p:cNvSpPr>
            <p:nvPr/>
          </p:nvSpPr>
          <p:spPr bwMode="auto">
            <a:xfrm>
              <a:off x="3399" y="7033"/>
              <a:ext cx="2724" cy="2465"/>
            </a:xfrm>
            <a:prstGeom prst="cube">
              <a:avLst>
                <a:gd name="adj" fmla="val 25000"/>
              </a:avLst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Метод, стимулирующий детей к коммуникации «Спроси…, что он думает по этому поводу?»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43240" y="500042"/>
            <a:ext cx="2778325" cy="369332"/>
          </a:xfrm>
          <a:prstGeom prst="rect">
            <a:avLst/>
          </a:prstGeom>
          <a:gradFill>
            <a:gsLst>
              <a:gs pos="100000">
                <a:srgbClr val="92D050">
                  <a:alpha val="0"/>
                </a:srgbClr>
              </a:gs>
              <a:gs pos="20000">
                <a:schemeClr val="bg1">
                  <a:alpha val="3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МЕТОДЫ И ПРИЕМЫ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bysBakgrounds_31_www.mir-g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71604" y="357166"/>
            <a:ext cx="6181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Диагностика социально-коммуникативного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и познавательного развития дошкольников 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Методика «Выбор деятельности» (Л.Н. Прохорова)</a:t>
            </a:r>
            <a:endParaRPr lang="ru-RU" dirty="0" smtClean="0">
              <a:latin typeface="Comic Sans MS" pitchFamily="66" charset="0"/>
            </a:endParaRP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86628" y="2071678"/>
          <a:ext cx="4885438" cy="264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286248" y="3500438"/>
          <a:ext cx="4630187" cy="299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55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bysBakgrounds_31_www.mir-g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357166"/>
            <a:ext cx="6455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Диагностика познавательного интереса дошкольников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1071546"/>
          <a:ext cx="478634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714744" y="3500438"/>
          <a:ext cx="5143536" cy="298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36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878</Words>
  <Application>Microsoft Office PowerPoint</Application>
  <PresentationFormat>Экран (4:3)</PresentationFormat>
  <Paragraphs>149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AGCrownStyle</vt:lpstr>
      <vt:lpstr>Arial</vt:lpstr>
      <vt:lpstr>Calibri</vt:lpstr>
      <vt:lpstr>Comic Sans MS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7</cp:revision>
  <dcterms:created xsi:type="dcterms:W3CDTF">2021-08-06T12:02:46Z</dcterms:created>
  <dcterms:modified xsi:type="dcterms:W3CDTF">2021-08-08T13:16:39Z</dcterms:modified>
</cp:coreProperties>
</file>