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0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adilet.zan.kz/rus/docs/V13008424_6#z4" TargetMode="External"/><Relationship Id="rId3" Type="http://schemas.openxmlformats.org/officeDocument/2006/relationships/hyperlink" Target="https://adilet.zan.kz/rus/docs/V1300008424#z15432" TargetMode="External"/><Relationship Id="rId7" Type="http://schemas.openxmlformats.org/officeDocument/2006/relationships/hyperlink" Target="https://adilet.zan.kz/rus/docs/V13008424_5#z25245" TargetMode="External"/><Relationship Id="rId2" Type="http://schemas.openxmlformats.org/officeDocument/2006/relationships/hyperlink" Target="https://adilet.zan.kz/rus/docs/V1300008424#z430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dilet.zan.kz/rus/docs/V13008424_5#z32" TargetMode="External"/><Relationship Id="rId5" Type="http://schemas.openxmlformats.org/officeDocument/2006/relationships/hyperlink" Target="https://adilet.zan.kz/rus/docs/V13008424_0#z100054" TargetMode="External"/><Relationship Id="rId4" Type="http://schemas.openxmlformats.org/officeDocument/2006/relationships/hyperlink" Target="https://adilet.zan.kz/rus/docs/V1300008424#z540" TargetMode="External"/><Relationship Id="rId9" Type="http://schemas.openxmlformats.org/officeDocument/2006/relationships/hyperlink" Target="https://adilet.zan.kz/rus/docs/V13008424_6#z714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692696"/>
            <a:ext cx="8136904" cy="295232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Обновление нормативно-правовых актов по направлениям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начальных классах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Щекина Ольга Владимировна</a:t>
            </a:r>
          </a:p>
          <a:p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КГУ «Общеобразовательная школа №1 города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Макинск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отдела образования по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Буландынскому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району управления образования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Акмолинской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области»</a:t>
            </a:r>
            <a:endParaRPr lang="ru-RU" sz="3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9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fontAlgn="base">
              <a:buFont typeface="Wingdings" pitchFamily="2" charset="2"/>
              <a:buChar char="Ø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«Об утверждении формы документов строгой отчетности, используемых организациями образования в образовательной деятельности» приказ исполняющего обязанности Министра образования и науки Республики Казахстан от 23 октября 2007 года № 502 (с внесенными последними изменениями на 16.05.2019 № 208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 algn="just" fontAlgn="base">
              <a:buFont typeface="Wingdings" pitchFamily="2" charset="2"/>
              <a:buChar char="Ø"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fontAlgn="base">
              <a:buFont typeface="Wingdings" pitchFamily="2" charset="2"/>
              <a:buChar char="Ø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«Об утверждении норм оснащения оборудованием и мебелью организаций дошкольного, среднего образования, а также специальных организаций образования» приказ Министра образования и науки Республики Казахстан от 22 января 2016 года № 70 (с внесенными последними изменениями и дополнениями на 29.12.2017 № 662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285750" lvl="0" indent="-285750" algn="just" fontAlgn="base">
              <a:buFont typeface="Wingdings" pitchFamily="2" charset="2"/>
              <a:buChar char="Ø"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fontAlgn="base">
              <a:buFont typeface="Wingdings" pitchFamily="2" charset="2"/>
              <a:buChar char="Ø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«Об утверждении Правил и условий проведения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дошкольного, начального, основного среднего, общего среднего, образовательные программы технического и профессионального,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послесреднего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образования, и иных гражданских служащих в сфере образования и науки» приказ Министра образования и науки Республики Казахстан от  27 января 2016 года № 83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 algn="just" fontAlgn="base">
              <a:buFont typeface="Wingdings" pitchFamily="2" charset="2"/>
              <a:buChar char="Ø"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fontAlgn="base">
              <a:buFont typeface="Wingdings" pitchFamily="2" charset="2"/>
              <a:buChar char="Ø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«Об утверждении Перечня документов, обязательных для ведения педагогами организаций среднего, технического и профессионального,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послесреднего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образования, и их формы» приказ Министра образования и науки Республики Казахстан от 6 апреля 2020 года № 130.</a:t>
            </a:r>
          </a:p>
        </p:txBody>
      </p:sp>
    </p:spTree>
    <p:extLst>
      <p:ext uri="{BB962C8B-B14F-4D97-AF65-F5344CB8AC3E}">
        <p14:creationId xmlns:p14="http://schemas.microsoft.com/office/powerpoint/2010/main" val="322482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7048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Нормативно-правовые акты, актуальные 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период пандемии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fontAlgn="base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fontAlgn="base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«Об утверждении Методических рекомендаций по осуществлению учебного процесса в организациях образования в период ограничительных мер, связанных с распространением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инфекции» приказ Министра образования и науки Республики Казахстан от 13 августа 2020 года № 345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 algn="just" fontAlgn="base">
              <a:buFont typeface="Wingdings" pitchFamily="2" charset="2"/>
              <a:buChar char="Ø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fontAlgn="base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«О внесении изменения в приказ Министра образования и науки Республики Казахстан от 20 марта 2015 года № 137 «Об утверждении Правил организации учебного процесса по дистанционным образовательным технологиям» приказ Министра образования и науки Республики Казахстан от 28 августа 2020 года № 374.</a:t>
            </a:r>
          </a:p>
        </p:txBody>
      </p:sp>
    </p:spTree>
    <p:extLst>
      <p:ext uri="{BB962C8B-B14F-4D97-AF65-F5344CB8AC3E}">
        <p14:creationId xmlns:p14="http://schemas.microsoft.com/office/powerpoint/2010/main" val="35036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2435695"/>
            <a:ext cx="4294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02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Потребности общества в образовании</a:t>
            </a:r>
          </a:p>
          <a:p>
            <a:pPr marL="0" indent="0" algn="ctr">
              <a:buNone/>
            </a:pPr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Парадигма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marL="0" indent="0" algn="just">
              <a:buNone/>
            </a:pPr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3170"/>
              </p:ext>
            </p:extLst>
          </p:nvPr>
        </p:nvGraphicFramePr>
        <p:xfrm>
          <a:off x="1763688" y="980728"/>
          <a:ext cx="6096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раньше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сейчас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«человек </a:t>
                      </a:r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только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знающий»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«человек, </a:t>
                      </a:r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 только знающий, но и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способный творчески мыслить, действовать, </a:t>
                      </a:r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саморазвиваться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640953"/>
              </p:ext>
            </p:extLst>
          </p:nvPr>
        </p:nvGraphicFramePr>
        <p:xfrm>
          <a:off x="1619672" y="4149080"/>
          <a:ext cx="6096000" cy="2058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раньше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сейчас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«образование на всю жизнь»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послушание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умения и навыки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«обучение в течение всей жизни» инициативность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компетенции</a:t>
                      </a:r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29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Целью начального образования является создание образовательного пространства, благоприятного для гармоничного становления и развития личности обучающегося, обладающего основами следующих навыков широкого спектра:</a:t>
            </a:r>
          </a:p>
          <a:p>
            <a:pPr marL="342900" indent="-342900" algn="just" fontAlgn="base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функционального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 творческого применения знаний;</a:t>
            </a:r>
          </a:p>
          <a:p>
            <a:pPr marL="342900" indent="-342900" algn="just" fontAlgn="base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критического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мышления;</a:t>
            </a:r>
          </a:p>
          <a:p>
            <a:pPr marL="342900" indent="-342900" algn="just" fontAlgn="base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проведения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исследовательских работ;</a:t>
            </a:r>
          </a:p>
          <a:p>
            <a:pPr marL="342900" indent="-342900" algn="just" fontAlgn="base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использования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информационно-коммуникационных технологий;</a:t>
            </a:r>
          </a:p>
          <a:p>
            <a:pPr marL="342900" indent="-342900" algn="just" fontAlgn="base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применения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различных способов коммуникации, в том числе языковых навыков;</a:t>
            </a:r>
          </a:p>
          <a:p>
            <a:pPr marL="342900" indent="-342900" algn="just" fontAlgn="base"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умения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работать в группе и индивидуально.</a:t>
            </a:r>
          </a:p>
        </p:txBody>
      </p:sp>
    </p:spTree>
    <p:extLst>
      <p:ext uri="{BB962C8B-B14F-4D97-AF65-F5344CB8AC3E}">
        <p14:creationId xmlns:p14="http://schemas.microsoft.com/office/powerpoint/2010/main" val="129849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3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Организация образовательного процесса в 2021-2022 учебном году в начальных классах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организации образовательного процесса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в 2021-2022 учебном году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организаций образования в начальных классах должны руководствоваться Закон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ами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Республики Казахстан «Об образовании»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, «О статусе педагога»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x-none" sz="2000" b="1">
                <a:latin typeface="Times New Roman" pitchFamily="18" charset="0"/>
                <a:cs typeface="Times New Roman" pitchFamily="18" charset="0"/>
              </a:rPr>
              <a:t>принятого 27 декабря 2019 года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осуществлять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процесс обучения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 основе следующих нормативных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документов:</a:t>
            </a:r>
          </a:p>
          <a:p>
            <a:pPr algn="just"/>
            <a:endParaRPr lang="kk-KZ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 утверждении государственных общеобязательных стандартов образования всех уровней образования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далее – ГОСО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 приказ Министра образования и науки Республики Казахстан от 31 октября 2018 года № 604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(с изменениями и дополнениями на 28 августа 2020 года № 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372).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3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40576" y="476672"/>
            <a:ext cx="8135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Дополнения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начального образования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Пункт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10-1.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Задачи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добукварного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букварного периода предметов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Әліппе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реализуется учебником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Әліппе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в первом полугодии,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послебукварный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период учебником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во втором полугодии для обучающихся с казахским языком обучения; «Букварь», «Обучение грамоте» реализуется учебником «Букварь» в первом полугодии,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послебукварный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период учебником «Обучение грамоте» во втором полугодии для обучающихся с русским языком обучения.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Пункт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14.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Содержание образовательной области «Математика и информатика» реализуется в учебных предметах: «Математика», «Цифровая грамотность».</a:t>
            </a:r>
          </a:p>
          <a:p>
            <a:pPr algn="just" fontAlgn="base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Пункт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42.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случаях осуществления ограничительных мероприятий соответствующими государственными органами, введения карантина, чрезвычайных ситуаций социального, природного и техногенного характера деление класса на группы производится по всем учебным предметам с наполнением в одном классе до 15 обучающихся.</a:t>
            </a:r>
          </a:p>
          <a:p>
            <a:pPr algn="just" fontAlgn="base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Пункт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65.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Оценивание на уровне начального образования осуществляется со 2 класса с использованием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формативного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оценивания.</a:t>
            </a:r>
          </a:p>
        </p:txBody>
      </p:sp>
    </p:spTree>
    <p:extLst>
      <p:ext uri="{BB962C8B-B14F-4D97-AF65-F5344CB8AC3E}">
        <p14:creationId xmlns:p14="http://schemas.microsoft.com/office/powerpoint/2010/main" val="105002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28092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buFont typeface="Wingdings" pitchFamily="2" charset="2"/>
              <a:buChar char="Ø"/>
            </a:pP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 утверждении типовых учебных планов начального, основного среднего, общего среднего образования Республики Казахстан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» (далее – ТУП)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приказ Министра образования и науки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РК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от 8 ноября 2012 года № 500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(с изменениями и дополнениями на 26 марта 2021 г. № 125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Учебный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процесс  в начальных классах республики ведется по Типовым учебным планам, утвержденным приказом министра образования и науки РК от 8 ноября 2012 года № 500 (с изменениями и дополнениями, внесенными приказом от 26 марта 2021 года № 125). В частности, это Типовые учебные планы обновленного содержания и Типовые учебные планы с сокращением учебной нагрузки.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образования независимо от вида и форм собственности самостоятельно выбирают типовой учебный план, (в том числе с сокращенной учебной нагрузкой), по которому осуществляется процесс обучения в начальных классах.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89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 утверждении типовых учебных программ по общеобразовательным предметам, курсам по выбору и факультативам для общеобразовательных организаций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приказ Министра образования и науки Республики Казахстан от 3 апреля 2013 года № 115 (с изменениями и дополнениями на 27 ноября 2020 г. № 496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начальных классов: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типовые учебные программы по общеобразовательным предметам начального образования для учащихся с ограниченными возможностями согласно 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2"/>
              </a:rPr>
              <a:t>приложениям 114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3"/>
              </a:rPr>
              <a:t>174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к настоящему приказу;</a:t>
            </a:r>
          </a:p>
          <a:p>
            <a:pPr lvl="0" algn="just"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типовые учебные программы по общеобразовательным предметам начального образования по обновленному содержанию согласно 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4"/>
              </a:rPr>
              <a:t>приложениям 175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5"/>
              </a:rPr>
              <a:t>191-2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к настоящему приказу;</a:t>
            </a:r>
          </a:p>
          <a:p>
            <a:pPr lvl="0" algn="just"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типовые учебные программы для обучающихся с особыми образовательными потребностями по общеобразовательным предметам начального образования по обновленному содержанию согласно 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6"/>
              </a:rPr>
              <a:t>приложениям 546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7"/>
              </a:rPr>
              <a:t>609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к настоящему приказу;</a:t>
            </a:r>
          </a:p>
          <a:p>
            <a:pPr lvl="0" algn="just"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типовые учебные программы по общеобразовательным предметам начального, основного и общего среднего образования с сокращением учебной нагрузки согласно 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8"/>
              </a:rPr>
              <a:t>приложениям 610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9"/>
              </a:rPr>
              <a:t>637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к настоящему приказу.</a:t>
            </a:r>
          </a:p>
        </p:txBody>
      </p:sp>
    </p:spTree>
    <p:extLst>
      <p:ext uri="{BB962C8B-B14F-4D97-AF65-F5344CB8AC3E}">
        <p14:creationId xmlns:p14="http://schemas.microsoft.com/office/powerpoint/2010/main" val="4900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buFont typeface="Wingdings" pitchFamily="2" charset="2"/>
              <a:buChar char="Ø"/>
            </a:pP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 утверждении Типовых правил проведения текущего контроля успеваемости, промежуточной и итоговой аттестации обучающихся для организаций среднего, технического и профессионального,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послесреднего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образования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»  приказ Министра образования и науки РК от 18 марта 2008 года № 125 (с изменениями и дополнениями на 31 мая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2021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года № 248).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Дополнения для начального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образования:</a:t>
            </a:r>
          </a:p>
          <a:p>
            <a:pPr algn="just" fontAlgn="base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Пункт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14-2.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Максимальный балл за СОР должен составлять не менее 7 и не более 15 баллов в 1-4 классах.</a:t>
            </a:r>
          </a:p>
          <a:p>
            <a:pPr algn="just" fontAlgn="base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Пункт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26.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1 классе годовая оценка не выставляется. Обучающиеся 1 класса не оставляются на повторный год обучения, за исключением обучающихся, которым рекомендован повторный год обучения на основании заключения психолого-медико-педагогической консультации по согласованию с родителями или законными представителями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275297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Нормативные акты, необходимые для работы в начальных классах</a:t>
            </a:r>
          </a:p>
          <a:p>
            <a:pPr lvl="0" algn="ctr" fontAlgn="base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(без изменений)</a:t>
            </a:r>
          </a:p>
          <a:p>
            <a:pPr lvl="0" algn="ctr" fontAlgn="base"/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fontAlgn="base">
              <a:buFont typeface="Wingdings" pitchFamily="2" charset="2"/>
              <a:buChar char="Ø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 утверждении Санитарных правил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Санитарно-эпидемиологические требования к объектам образования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» приказ Министра здравоохранения Республики Казахстан от 16 августа 2017 года №611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 algn="just" fontAlgn="base">
              <a:buFont typeface="Wingdings" pitchFamily="2" charset="2"/>
              <a:buChar char="Ø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fontAlgn="base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«Об утверждении перечня учебников, учебно-методических комплексов, пособий и другой дополнительной литературы, в том числе на электронных носителях» приказ Министра образования и науки Республики Казахстан от 22 мая 2020 года № 216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 algn="just" fontAlgn="base">
              <a:buFont typeface="Wingdings" pitchFamily="2" charset="2"/>
              <a:buChar char="Ø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fontAlgn="base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«О внесении изменений и дополнений в некоторые приказы Министра образования и науки РК» приказ Министра образования и науки РК от 26 июля 2019 года №334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 algn="just" fontAlgn="base">
              <a:buFont typeface="Wingdings" pitchFamily="2" charset="2"/>
              <a:buChar char="Ø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fontAlgn="base"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«Об утверждении Типовых правил деятельности организаций образования соответствующих типов» приказ Министра образования и науки РК № 595 от 30 октября 2018 года.</a:t>
            </a:r>
          </a:p>
        </p:txBody>
      </p:sp>
    </p:spTree>
    <p:extLst>
      <p:ext uri="{BB962C8B-B14F-4D97-AF65-F5344CB8AC3E}">
        <p14:creationId xmlns:p14="http://schemas.microsoft.com/office/powerpoint/2010/main" val="78807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883</Words>
  <Application>Microsoft Office PowerPoint</Application>
  <PresentationFormat>Экран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Обновление нормативно-правовых актов по направлениям деятельности  в начальных классах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Обновление нормативно-правовых актов по направлениям деятельности в начальных классах</dc:title>
  <dc:creator>Пользователь</dc:creator>
  <cp:lastModifiedBy>Пользователь</cp:lastModifiedBy>
  <cp:revision>26</cp:revision>
  <dcterms:created xsi:type="dcterms:W3CDTF">2021-08-06T04:34:10Z</dcterms:created>
  <dcterms:modified xsi:type="dcterms:W3CDTF">2021-08-06T12:13:26Z</dcterms:modified>
</cp:coreProperties>
</file>