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172200" cy="43327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Критериальное оценивание как фактор повышения познавательной активности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учащихся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опыта работы ГМО учителей начальных классов ОО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г.Степногорск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610600" cy="4873752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0070C0"/>
                </a:solidFill>
              </a:rPr>
              <a:t>Количество учебных заданий суммативного оценивания за раздел для обучающихся 2-4 классов не должно превышать 3-4 учебных заданий.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r>
              <a:rPr lang="kk-KZ" sz="2800" b="1" dirty="0" smtClean="0">
                <a:solidFill>
                  <a:srgbClr val="0070C0"/>
                </a:solidFill>
              </a:rPr>
              <a:t>Учитель соблюдает использование </a:t>
            </a:r>
            <a:r>
              <a:rPr lang="ru-RU" sz="2800" b="1" dirty="0" smtClean="0">
                <a:solidFill>
                  <a:srgbClr val="0070C0"/>
                </a:solidFill>
              </a:rPr>
              <a:t>измеримы</a:t>
            </a:r>
            <a:r>
              <a:rPr lang="kk-KZ" sz="2800" b="1" dirty="0" smtClean="0">
                <a:solidFill>
                  <a:srgbClr val="0070C0"/>
                </a:solidFill>
              </a:rPr>
              <a:t>х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критери</a:t>
            </a:r>
            <a:r>
              <a:rPr lang="kk-KZ" sz="2800" b="1" dirty="0" smtClean="0">
                <a:solidFill>
                  <a:srgbClr val="0070C0"/>
                </a:solidFill>
              </a:rPr>
              <a:t>ев</a:t>
            </a:r>
            <a:r>
              <a:rPr lang="ru-RU" sz="2800" b="1" dirty="0" smtClean="0">
                <a:solidFill>
                  <a:srgbClr val="0070C0"/>
                </a:solidFill>
              </a:rPr>
              <a:t> в баллах</a:t>
            </a:r>
            <a:r>
              <a:rPr lang="kk-KZ" sz="2800" b="1" dirty="0" smtClean="0">
                <a:solidFill>
                  <a:srgbClr val="0070C0"/>
                </a:solidFill>
              </a:rPr>
              <a:t> в соответствии с приказом МОН РК №125 (</a:t>
            </a:r>
            <a:r>
              <a:rPr lang="ru-RU" sz="2800" b="1" dirty="0" err="1" smtClean="0">
                <a:solidFill>
                  <a:srgbClr val="0070C0"/>
                </a:solidFill>
              </a:rPr>
              <a:t>max</a:t>
            </a:r>
            <a:r>
              <a:rPr lang="ru-RU" sz="2800" b="1" dirty="0" smtClean="0">
                <a:solidFill>
                  <a:srgbClr val="0070C0"/>
                </a:solidFill>
              </a:rPr>
              <a:t> балл за СОР не менее 7 и не более 15 баллов в 1-4 классах), </a:t>
            </a:r>
            <a:r>
              <a:rPr lang="kk-KZ" sz="2800" b="1" dirty="0" smtClean="0">
                <a:solidFill>
                  <a:srgbClr val="0070C0"/>
                </a:solidFill>
              </a:rPr>
              <a:t>составляет задания суммативной работы за четверть на основе технической спецификации заданий СОЧ</a:t>
            </a:r>
            <a:r>
              <a:rPr lang="ru-RU" sz="2800" b="1" dirty="0" smtClean="0">
                <a:solidFill>
                  <a:srgbClr val="0070C0"/>
                </a:solidFill>
              </a:rPr>
              <a:t>.</a:t>
            </a:r>
            <a:r>
              <a:rPr lang="kk-KZ" sz="2800" b="1" dirty="0" smtClean="0">
                <a:solidFill>
                  <a:srgbClr val="0070C0"/>
                </a:solidFill>
              </a:rPr>
              <a:t>  На выполнение  СОР отводится от10 до 20 минут, на СОЧ отводится не более 40 минут</a:t>
            </a:r>
            <a:r>
              <a:rPr lang="kk-KZ" sz="2800" b="1" dirty="0" smtClean="0">
                <a:solidFill>
                  <a:srgbClr val="0070C0"/>
                </a:solidFill>
              </a:rPr>
              <a:t>.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Задания формативного и суммативного оценивания составляются педагогами самостоятельно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8200" cy="487375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При </a:t>
            </a:r>
            <a:r>
              <a:rPr lang="ru-RU" b="1" dirty="0" err="1" smtClean="0">
                <a:solidFill>
                  <a:srgbClr val="0070C0"/>
                </a:solidFill>
              </a:rPr>
              <a:t>формативном</a:t>
            </a:r>
            <a:r>
              <a:rPr lang="ru-RU" b="1" dirty="0" smtClean="0">
                <a:solidFill>
                  <a:srgbClr val="0070C0"/>
                </a:solidFill>
              </a:rPr>
              <a:t> оценивании педагог самостоятельно определяет количество оцениваемых обучающихся и частоту предоставления обратной связи.</a:t>
            </a:r>
          </a:p>
          <a:p>
            <a:r>
              <a:rPr lang="kk-KZ" b="1" dirty="0" smtClean="0">
                <a:solidFill>
                  <a:srgbClr val="0070C0"/>
                </a:solidFill>
              </a:rPr>
              <a:t>Результаты формативного оценивания выставляются в электронный/бумажный журнал в виде баллов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r>
              <a:rPr lang="kk-KZ" b="1" dirty="0" smtClean="0">
                <a:solidFill>
                  <a:srgbClr val="0070C0"/>
                </a:solidFill>
              </a:rPr>
              <a:t> Количество обучающихся учитель определяет самостоятельно.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kk-KZ" b="1" dirty="0" smtClean="0">
                <a:solidFill>
                  <a:srgbClr val="0070C0"/>
                </a:solidFill>
              </a:rPr>
              <a:t>Максимальный балл за формативное оценивание составляет не более 10 баллов во 2-4 классах, при этом 1-3 баллов соответствует критериям низкого уровня, 4-7 баллов – среднего уровня, 8-10 баллов – высокого уровня.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Учебный предмет «Русский язык»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229600" cy="487375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Во 2-м классе – 4 часа в неделю, 136 часов 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3-м классе – 4 часа в неделю, 136 часов 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kk-KZ" b="1" dirty="0" smtClean="0">
                <a:solidFill>
                  <a:srgbClr val="0070C0"/>
                </a:solidFill>
              </a:rPr>
              <a:t>4-м </a:t>
            </a:r>
            <a:r>
              <a:rPr lang="ru-RU" b="1" dirty="0" smtClean="0">
                <a:solidFill>
                  <a:srgbClr val="0070C0"/>
                </a:solidFill>
              </a:rPr>
              <a:t>классе </a:t>
            </a:r>
            <a:r>
              <a:rPr lang="ru-RU" b="1" dirty="0" smtClean="0">
                <a:solidFill>
                  <a:srgbClr val="0070C0"/>
                </a:solidFill>
              </a:rPr>
              <a:t>– 4 </a:t>
            </a:r>
            <a:r>
              <a:rPr lang="ru-RU" b="1" dirty="0" smtClean="0">
                <a:solidFill>
                  <a:srgbClr val="0070C0"/>
                </a:solidFill>
              </a:rPr>
              <a:t>часа в неделю, 136 часов 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  <a:r>
              <a:rPr lang="ru-RU" sz="1700" b="1" dirty="0" smtClean="0">
                <a:solidFill>
                  <a:srgbClr val="0070C0"/>
                </a:solidFill>
              </a:rPr>
              <a:t>В </a:t>
            </a:r>
            <a:r>
              <a:rPr lang="ru-RU" sz="1700" b="1" dirty="0" err="1" smtClean="0">
                <a:solidFill>
                  <a:srgbClr val="0070C0"/>
                </a:solidFill>
              </a:rPr>
              <a:t>суммативном</a:t>
            </a:r>
            <a:r>
              <a:rPr lang="ru-RU" sz="1700" b="1" dirty="0" smtClean="0">
                <a:solidFill>
                  <a:srgbClr val="0070C0"/>
                </a:solidFill>
              </a:rPr>
              <a:t> оценивании за раздел/сквозную тему объединяются </a:t>
            </a:r>
            <a:r>
              <a:rPr lang="kk-KZ" sz="1700" b="1" dirty="0" smtClean="0">
                <a:solidFill>
                  <a:srgbClr val="0070C0"/>
                </a:solidFill>
              </a:rPr>
              <a:t>два</a:t>
            </a:r>
            <a:r>
              <a:rPr lang="ru-RU" sz="1700" b="1" dirty="0" smtClean="0">
                <a:solidFill>
                  <a:srgbClr val="0070C0"/>
                </a:solidFill>
              </a:rPr>
              <a:t> вид</a:t>
            </a:r>
            <a:r>
              <a:rPr lang="kk-KZ" sz="1700" b="1" dirty="0" smtClean="0">
                <a:solidFill>
                  <a:srgbClr val="0070C0"/>
                </a:solidFill>
              </a:rPr>
              <a:t>а</a:t>
            </a:r>
            <a:r>
              <a:rPr lang="ru-RU" sz="1700" b="1" dirty="0" smtClean="0">
                <a:solidFill>
                  <a:srgbClr val="0070C0"/>
                </a:solidFill>
              </a:rPr>
              <a:t> речевой деятельности (например, </a:t>
            </a:r>
            <a:r>
              <a:rPr lang="ru-RU" sz="1700" b="1" dirty="0" err="1" smtClean="0">
                <a:solidFill>
                  <a:srgbClr val="0070C0"/>
                </a:solidFill>
              </a:rPr>
              <a:t>аудирование</a:t>
            </a:r>
            <a:r>
              <a:rPr lang="ru-RU" sz="1700" b="1" dirty="0" smtClean="0">
                <a:solidFill>
                  <a:srgbClr val="0070C0"/>
                </a:solidFill>
              </a:rPr>
              <a:t> и говорение; чтение и письмо</a:t>
            </a:r>
            <a:r>
              <a:rPr lang="ru-RU" sz="1700" b="1" dirty="0" smtClean="0">
                <a:solidFill>
                  <a:srgbClr val="0070C0"/>
                </a:solidFill>
              </a:rPr>
              <a:t>).</a:t>
            </a:r>
            <a:endParaRPr lang="ru-RU" sz="1700" b="1" dirty="0" smtClean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28571" t="55483" r="28572" b="27820"/>
          <a:stretch>
            <a:fillRect/>
          </a:stretch>
        </p:blipFill>
        <p:spPr bwMode="auto">
          <a:xfrm>
            <a:off x="304800" y="3657600"/>
            <a:ext cx="800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Учебный предмет «Литературное чтение»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229600" cy="487375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Во 2-м классе – </a:t>
            </a:r>
            <a:r>
              <a:rPr lang="ru-RU" b="1" dirty="0" smtClean="0">
                <a:solidFill>
                  <a:srgbClr val="0070C0"/>
                </a:solidFill>
              </a:rPr>
              <a:t>3 </a:t>
            </a:r>
            <a:r>
              <a:rPr lang="ru-RU" b="1" dirty="0" smtClean="0">
                <a:solidFill>
                  <a:srgbClr val="0070C0"/>
                </a:solidFill>
              </a:rPr>
              <a:t>часа в неделю, </a:t>
            </a:r>
            <a:r>
              <a:rPr lang="ru-RU" b="1" dirty="0" smtClean="0">
                <a:solidFill>
                  <a:srgbClr val="0070C0"/>
                </a:solidFill>
              </a:rPr>
              <a:t>102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3-м классе – </a:t>
            </a:r>
            <a:r>
              <a:rPr lang="ru-RU" b="1" dirty="0" smtClean="0">
                <a:solidFill>
                  <a:srgbClr val="0070C0"/>
                </a:solidFill>
              </a:rPr>
              <a:t>3 </a:t>
            </a:r>
            <a:r>
              <a:rPr lang="ru-RU" b="1" dirty="0" smtClean="0">
                <a:solidFill>
                  <a:srgbClr val="0070C0"/>
                </a:solidFill>
              </a:rPr>
              <a:t>часа в неделю, </a:t>
            </a:r>
            <a:r>
              <a:rPr lang="ru-RU" b="1" dirty="0" smtClean="0">
                <a:solidFill>
                  <a:srgbClr val="0070C0"/>
                </a:solidFill>
              </a:rPr>
              <a:t>102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kk-KZ" b="1" dirty="0" smtClean="0">
                <a:solidFill>
                  <a:srgbClr val="0070C0"/>
                </a:solidFill>
              </a:rPr>
              <a:t>4-м </a:t>
            </a:r>
            <a:r>
              <a:rPr lang="ru-RU" b="1" dirty="0" smtClean="0">
                <a:solidFill>
                  <a:srgbClr val="0070C0"/>
                </a:solidFill>
              </a:rPr>
              <a:t>классе </a:t>
            </a:r>
            <a:r>
              <a:rPr lang="ru-RU" b="1" dirty="0" smtClean="0">
                <a:solidFill>
                  <a:srgbClr val="0070C0"/>
                </a:solidFill>
              </a:rPr>
              <a:t>– 3 </a:t>
            </a:r>
            <a:r>
              <a:rPr lang="ru-RU" b="1" dirty="0" smtClean="0">
                <a:solidFill>
                  <a:srgbClr val="0070C0"/>
                </a:solidFill>
              </a:rPr>
              <a:t>часа в неделю, </a:t>
            </a:r>
            <a:r>
              <a:rPr lang="ru-RU" b="1" dirty="0" smtClean="0">
                <a:solidFill>
                  <a:srgbClr val="0070C0"/>
                </a:solidFill>
              </a:rPr>
              <a:t>102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  <a:r>
              <a:rPr lang="ru-RU" sz="1700" b="1" dirty="0" smtClean="0">
                <a:solidFill>
                  <a:srgbClr val="0070C0"/>
                </a:solidFill>
              </a:rPr>
              <a:t>В </a:t>
            </a:r>
            <a:r>
              <a:rPr lang="ru-RU" sz="1700" b="1" dirty="0" err="1" smtClean="0">
                <a:solidFill>
                  <a:srgbClr val="0070C0"/>
                </a:solidFill>
              </a:rPr>
              <a:t>суммативном</a:t>
            </a:r>
            <a:r>
              <a:rPr lang="ru-RU" sz="1700" b="1" dirty="0" smtClean="0">
                <a:solidFill>
                  <a:srgbClr val="0070C0"/>
                </a:solidFill>
              </a:rPr>
              <a:t> оценивании за раздел/сквозную тему объединяются </a:t>
            </a:r>
            <a:r>
              <a:rPr lang="kk-KZ" sz="1700" b="1" dirty="0" smtClean="0">
                <a:solidFill>
                  <a:srgbClr val="0070C0"/>
                </a:solidFill>
              </a:rPr>
              <a:t>два</a:t>
            </a:r>
            <a:r>
              <a:rPr lang="ru-RU" sz="1700" b="1" dirty="0" smtClean="0">
                <a:solidFill>
                  <a:srgbClr val="0070C0"/>
                </a:solidFill>
              </a:rPr>
              <a:t> вид</a:t>
            </a:r>
            <a:r>
              <a:rPr lang="kk-KZ" sz="1700" b="1" dirty="0" smtClean="0">
                <a:solidFill>
                  <a:srgbClr val="0070C0"/>
                </a:solidFill>
              </a:rPr>
              <a:t>а</a:t>
            </a:r>
            <a:r>
              <a:rPr lang="ru-RU" sz="1700" b="1" dirty="0" smtClean="0">
                <a:solidFill>
                  <a:srgbClr val="0070C0"/>
                </a:solidFill>
              </a:rPr>
              <a:t> речевой деятельности (например, </a:t>
            </a:r>
            <a:r>
              <a:rPr lang="ru-RU" sz="1700" b="1" dirty="0" err="1" smtClean="0">
                <a:solidFill>
                  <a:srgbClr val="0070C0"/>
                </a:solidFill>
              </a:rPr>
              <a:t>аудирование</a:t>
            </a:r>
            <a:r>
              <a:rPr lang="ru-RU" sz="1700" b="1" dirty="0" smtClean="0">
                <a:solidFill>
                  <a:srgbClr val="0070C0"/>
                </a:solidFill>
              </a:rPr>
              <a:t> и говорение; чтение и письмо</a:t>
            </a:r>
            <a:r>
              <a:rPr lang="ru-RU" sz="1700" b="1" dirty="0" smtClean="0">
                <a:solidFill>
                  <a:srgbClr val="0070C0"/>
                </a:solidFill>
              </a:rPr>
              <a:t>).</a:t>
            </a:r>
            <a:endParaRPr lang="ru-RU" sz="1700" b="1" dirty="0" smtClean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28571" t="55483" r="28572" b="27820"/>
          <a:stretch>
            <a:fillRect/>
          </a:stretch>
        </p:blipFill>
        <p:spPr bwMode="auto">
          <a:xfrm>
            <a:off x="304800" y="3657600"/>
            <a:ext cx="800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Учебный предмет «Математика»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229600" cy="555955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 1-м </a:t>
            </a:r>
            <a:r>
              <a:rPr lang="ru-RU" b="1" dirty="0" smtClean="0">
                <a:solidFill>
                  <a:srgbClr val="0070C0"/>
                </a:solidFill>
              </a:rPr>
              <a:t>классе – 4 часа в неделю, 136 часов 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Во </a:t>
            </a:r>
            <a:r>
              <a:rPr lang="ru-RU" b="1" dirty="0" smtClean="0">
                <a:solidFill>
                  <a:srgbClr val="0070C0"/>
                </a:solidFill>
              </a:rPr>
              <a:t>2-м классе – 4 часа в неделю, 136 часов 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3-м классе – </a:t>
            </a:r>
            <a:r>
              <a:rPr lang="ru-RU" b="1" dirty="0" smtClean="0">
                <a:solidFill>
                  <a:srgbClr val="0070C0"/>
                </a:solidFill>
              </a:rPr>
              <a:t>5 часов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170 </a:t>
            </a:r>
            <a:r>
              <a:rPr lang="ru-RU" b="1" dirty="0" smtClean="0">
                <a:solidFill>
                  <a:srgbClr val="0070C0"/>
                </a:solidFill>
              </a:rPr>
              <a:t>часов 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kk-KZ" b="1" dirty="0" smtClean="0">
                <a:solidFill>
                  <a:srgbClr val="0070C0"/>
                </a:solidFill>
              </a:rPr>
              <a:t>4-м </a:t>
            </a:r>
            <a:r>
              <a:rPr lang="ru-RU" b="1" dirty="0" smtClean="0">
                <a:solidFill>
                  <a:srgbClr val="0070C0"/>
                </a:solidFill>
              </a:rPr>
              <a:t>классе </a:t>
            </a:r>
            <a:r>
              <a:rPr lang="ru-RU" b="1" dirty="0" smtClean="0">
                <a:solidFill>
                  <a:srgbClr val="0070C0"/>
                </a:solidFill>
              </a:rPr>
              <a:t>– 5 часов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170 </a:t>
            </a:r>
            <a:r>
              <a:rPr lang="ru-RU" b="1" dirty="0" smtClean="0">
                <a:solidFill>
                  <a:srgbClr val="0070C0"/>
                </a:solidFill>
              </a:rPr>
              <a:t>часов 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 l="29592" t="60927" r="29592" b="24553"/>
          <a:stretch>
            <a:fillRect/>
          </a:stretch>
        </p:blipFill>
        <p:spPr bwMode="auto">
          <a:xfrm>
            <a:off x="381000" y="41148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Учебный предмет «Естествознание»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229600" cy="555955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 1-м </a:t>
            </a:r>
            <a:r>
              <a:rPr lang="ru-RU" b="1" dirty="0" smtClean="0">
                <a:solidFill>
                  <a:srgbClr val="0070C0"/>
                </a:solidFill>
              </a:rPr>
              <a:t>классе – </a:t>
            </a:r>
            <a:r>
              <a:rPr lang="ru-RU" b="1" dirty="0" smtClean="0">
                <a:solidFill>
                  <a:srgbClr val="0070C0"/>
                </a:solidFill>
              </a:rPr>
              <a:t>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33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Во </a:t>
            </a:r>
            <a:r>
              <a:rPr lang="ru-RU" b="1" dirty="0" smtClean="0">
                <a:solidFill>
                  <a:srgbClr val="0070C0"/>
                </a:solidFill>
              </a:rPr>
              <a:t>2-м классе – </a:t>
            </a:r>
            <a:r>
              <a:rPr lang="ru-RU" b="1" dirty="0" smtClean="0">
                <a:solidFill>
                  <a:srgbClr val="0070C0"/>
                </a:solidFill>
              </a:rPr>
              <a:t>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34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3-м классе – </a:t>
            </a:r>
            <a:r>
              <a:rPr lang="ru-RU" b="1" dirty="0" smtClean="0">
                <a:solidFill>
                  <a:srgbClr val="0070C0"/>
                </a:solidFill>
              </a:rPr>
              <a:t>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34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kk-KZ" b="1" dirty="0" smtClean="0">
                <a:solidFill>
                  <a:srgbClr val="0070C0"/>
                </a:solidFill>
              </a:rPr>
              <a:t>4-м </a:t>
            </a:r>
            <a:r>
              <a:rPr lang="ru-RU" b="1" dirty="0" smtClean="0">
                <a:solidFill>
                  <a:srgbClr val="0070C0"/>
                </a:solidFill>
              </a:rPr>
              <a:t>классе </a:t>
            </a:r>
            <a:r>
              <a:rPr lang="ru-RU" b="1" dirty="0" smtClean="0">
                <a:solidFill>
                  <a:srgbClr val="0070C0"/>
                </a:solidFill>
              </a:rPr>
              <a:t>– 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34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 l="29592" t="57298" r="28571" b="28183"/>
          <a:stretch>
            <a:fillRect/>
          </a:stretch>
        </p:blipFill>
        <p:spPr bwMode="auto">
          <a:xfrm>
            <a:off x="381000" y="4114800"/>
            <a:ext cx="8201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Учебный предмет «Познание мира»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229600" cy="555955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 1-м </a:t>
            </a:r>
            <a:r>
              <a:rPr lang="ru-RU" b="1" dirty="0" smtClean="0">
                <a:solidFill>
                  <a:srgbClr val="0070C0"/>
                </a:solidFill>
              </a:rPr>
              <a:t>классе – </a:t>
            </a:r>
            <a:r>
              <a:rPr lang="ru-RU" b="1" dirty="0" smtClean="0">
                <a:solidFill>
                  <a:srgbClr val="0070C0"/>
                </a:solidFill>
              </a:rPr>
              <a:t>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33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Во </a:t>
            </a:r>
            <a:r>
              <a:rPr lang="ru-RU" b="1" dirty="0" smtClean="0">
                <a:solidFill>
                  <a:srgbClr val="0070C0"/>
                </a:solidFill>
              </a:rPr>
              <a:t>2-м классе – </a:t>
            </a:r>
            <a:r>
              <a:rPr lang="ru-RU" b="1" dirty="0" smtClean="0">
                <a:solidFill>
                  <a:srgbClr val="0070C0"/>
                </a:solidFill>
              </a:rPr>
              <a:t>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34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3-м классе – </a:t>
            </a:r>
            <a:r>
              <a:rPr lang="ru-RU" b="1" dirty="0" smtClean="0">
                <a:solidFill>
                  <a:srgbClr val="0070C0"/>
                </a:solidFill>
              </a:rPr>
              <a:t>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34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kk-KZ" b="1" dirty="0" smtClean="0">
                <a:solidFill>
                  <a:srgbClr val="0070C0"/>
                </a:solidFill>
              </a:rPr>
              <a:t>4-м </a:t>
            </a:r>
            <a:r>
              <a:rPr lang="ru-RU" b="1" dirty="0" smtClean="0">
                <a:solidFill>
                  <a:srgbClr val="0070C0"/>
                </a:solidFill>
              </a:rPr>
              <a:t>классе </a:t>
            </a:r>
            <a:r>
              <a:rPr lang="ru-RU" b="1" dirty="0" smtClean="0">
                <a:solidFill>
                  <a:srgbClr val="0070C0"/>
                </a:solidFill>
              </a:rPr>
              <a:t>– 1 час </a:t>
            </a:r>
            <a:r>
              <a:rPr lang="ru-RU" b="1" dirty="0" smtClean="0">
                <a:solidFill>
                  <a:srgbClr val="0070C0"/>
                </a:solidFill>
              </a:rPr>
              <a:t>в неделю, </a:t>
            </a:r>
            <a:r>
              <a:rPr lang="ru-RU" b="1" dirty="0" smtClean="0">
                <a:solidFill>
                  <a:srgbClr val="0070C0"/>
                </a:solidFill>
              </a:rPr>
              <a:t>34 часа </a:t>
            </a:r>
            <a:r>
              <a:rPr lang="ru-RU" b="1" dirty="0" smtClean="0">
                <a:solidFill>
                  <a:srgbClr val="0070C0"/>
                </a:solidFill>
              </a:rPr>
              <a:t>в учебном году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	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 l="29592" t="57298" r="28571" b="28183"/>
          <a:stretch>
            <a:fillRect/>
          </a:stretch>
        </p:blipFill>
        <p:spPr bwMode="auto">
          <a:xfrm>
            <a:off x="381000" y="4114800"/>
            <a:ext cx="8201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28600" y="533400"/>
            <a:ext cx="8382000" cy="5940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200" dirty="0" smtClean="0"/>
              <a:t>	</a:t>
            </a:r>
            <a:r>
              <a:rPr lang="kk-KZ" sz="3200" b="1" dirty="0" smtClean="0">
                <a:solidFill>
                  <a:srgbClr val="0070C0"/>
                </a:solidFill>
              </a:rPr>
              <a:t>Задача </a:t>
            </a:r>
            <a:r>
              <a:rPr lang="kk-KZ" sz="3200" b="1" dirty="0" smtClean="0">
                <a:solidFill>
                  <a:srgbClr val="0070C0"/>
                </a:solidFill>
              </a:rPr>
              <a:t>каждой организации образования - создание </a:t>
            </a:r>
            <a:r>
              <a:rPr lang="ru-RU" sz="3200" b="1" dirty="0" err="1" smtClean="0">
                <a:solidFill>
                  <a:srgbClr val="0070C0"/>
                </a:solidFill>
              </a:rPr>
              <a:t>образовательн</a:t>
            </a:r>
            <a:r>
              <a:rPr lang="kk-KZ" sz="3200" b="1" dirty="0" smtClean="0">
                <a:solidFill>
                  <a:srgbClr val="0070C0"/>
                </a:solidFill>
              </a:rPr>
              <a:t>ой</a:t>
            </a:r>
            <a:r>
              <a:rPr lang="ru-RU" sz="3200" b="1" dirty="0" smtClean="0">
                <a:solidFill>
                  <a:srgbClr val="0070C0"/>
                </a:solidFill>
              </a:rPr>
              <a:t> сред</a:t>
            </a:r>
            <a:r>
              <a:rPr lang="kk-KZ" sz="3200" b="1" dirty="0" smtClean="0">
                <a:solidFill>
                  <a:srgbClr val="0070C0"/>
                </a:solidFill>
              </a:rPr>
              <a:t>ы, </a:t>
            </a:r>
            <a:r>
              <a:rPr lang="ru-RU" sz="3200" b="1" dirty="0" smtClean="0">
                <a:solidFill>
                  <a:srgbClr val="0070C0"/>
                </a:solidFill>
              </a:rPr>
              <a:t>благоприятной для гармоничного становления и развития личности </a:t>
            </a:r>
            <a:r>
              <a:rPr lang="kk-KZ" sz="3200" b="1" dirty="0" smtClean="0">
                <a:solidFill>
                  <a:srgbClr val="0070C0"/>
                </a:solidFill>
              </a:rPr>
              <a:t>об</a:t>
            </a:r>
            <a:r>
              <a:rPr lang="ru-RU" sz="3200" b="1" dirty="0" smtClean="0">
                <a:solidFill>
                  <a:srgbClr val="0070C0"/>
                </a:solidFill>
              </a:rPr>
              <a:t>уча</a:t>
            </a:r>
            <a:r>
              <a:rPr lang="kk-KZ" sz="3200" b="1" dirty="0" smtClean="0">
                <a:solidFill>
                  <a:srgbClr val="0070C0"/>
                </a:solidFill>
              </a:rPr>
              <a:t>ю</a:t>
            </a:r>
            <a:r>
              <a:rPr lang="ru-RU" sz="3200" b="1" dirty="0" err="1" smtClean="0">
                <a:solidFill>
                  <a:srgbClr val="0070C0"/>
                </a:solidFill>
              </a:rPr>
              <a:t>щегос</a:t>
            </a:r>
            <a:r>
              <a:rPr lang="kk-KZ" sz="3200" b="1" dirty="0" smtClean="0">
                <a:solidFill>
                  <a:srgbClr val="0070C0"/>
                </a:solidFill>
              </a:rPr>
              <a:t>я, </a:t>
            </a:r>
            <a:r>
              <a:rPr lang="ru-RU" sz="3200" b="1" dirty="0" smtClean="0">
                <a:solidFill>
                  <a:srgbClr val="0070C0"/>
                </a:solidFill>
              </a:rPr>
              <a:t>сочетающего в себе национальные и общечеловеческие ценности, умеющего проявлять функциональную грамотность и конкурентоспособность в любой жизненной ситуации.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559552"/>
          </a:xfrm>
        </p:spPr>
        <p:txBody>
          <a:bodyPr>
            <a:norm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</a:rPr>
              <a:t>Пути </a:t>
            </a:r>
            <a:r>
              <a:rPr lang="ru-RU" sz="3600" b="1" dirty="0" smtClean="0">
                <a:solidFill>
                  <a:srgbClr val="0070C0"/>
                </a:solidFill>
              </a:rPr>
              <a:t>повышения качества образования в начальной школе учителями ОО 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	</a:t>
            </a:r>
            <a:r>
              <a:rPr lang="ru-RU" sz="3600" b="1" dirty="0" smtClean="0">
                <a:solidFill>
                  <a:srgbClr val="0070C0"/>
                </a:solidFill>
              </a:rPr>
              <a:t>г</a:t>
            </a:r>
            <a:r>
              <a:rPr lang="ru-RU" sz="3600" b="1" dirty="0" smtClean="0">
                <a:solidFill>
                  <a:srgbClr val="0070C0"/>
                </a:solidFill>
              </a:rPr>
              <a:t>. </a:t>
            </a:r>
            <a:r>
              <a:rPr lang="ru-RU" sz="3600" b="1" dirty="0" smtClean="0">
                <a:solidFill>
                  <a:srgbClr val="0070C0"/>
                </a:solidFill>
              </a:rPr>
              <a:t>Степногорска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r>
              <a:rPr lang="ru-RU" sz="3600" b="1" dirty="0" smtClean="0">
                <a:solidFill>
                  <a:srgbClr val="0070C0"/>
                </a:solidFill>
              </a:rPr>
              <a:t>Роль </a:t>
            </a:r>
            <a:r>
              <a:rPr lang="ru-RU" sz="3600" b="1" dirty="0" smtClean="0">
                <a:solidFill>
                  <a:srgbClr val="0070C0"/>
                </a:solidFill>
              </a:rPr>
              <a:t>формативного оценивания в развитии познавательной активности учащихся начальной школы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7921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Факторы влияния на качество образования: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382000" cy="5254752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Высокая мотивация учащихся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Системность, разнообразие методов и форм обучения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Применение </a:t>
            </a:r>
            <a:r>
              <a:rPr lang="ru-RU" b="1" dirty="0" err="1" smtClean="0">
                <a:solidFill>
                  <a:srgbClr val="0070C0"/>
                </a:solidFill>
              </a:rPr>
              <a:t>ИКТ-технологии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Дифференцированная работа со слабоуспевающими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Контроль за выполнением домашних заданий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Взаимодействие с родителями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Улучшение материально-технического обеспечения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Высокий уровень коммуникативных отношений учащихся с учителем и </a:t>
            </a:r>
            <a:r>
              <a:rPr lang="ru-RU" b="1" dirty="0" smtClean="0">
                <a:solidFill>
                  <a:srgbClr val="0070C0"/>
                </a:solidFill>
              </a:rPr>
              <a:t>сверстниками</a:t>
            </a:r>
            <a:endParaRPr lang="ru-RU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7921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Факторы влияния на качество образования: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382000" cy="52547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Методическое совершенствование учителей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Контроль за качеством </a:t>
            </a:r>
            <a:r>
              <a:rPr lang="ru-RU" b="1" dirty="0" err="1" smtClean="0">
                <a:solidFill>
                  <a:srgbClr val="0070C0"/>
                </a:solidFill>
              </a:rPr>
              <a:t>усвоенности</a:t>
            </a:r>
            <a:r>
              <a:rPr lang="ru-RU" b="1" dirty="0" smtClean="0">
                <a:solidFill>
                  <a:srgbClr val="0070C0"/>
                </a:solidFill>
              </a:rPr>
              <a:t> учебного материала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Развитие функциональной грамотности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Контроль посещаемости со стороны педагога, администрации, родителей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Работа в дежурных группах с наполняемостью не более 15 человек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Тесная работа с Казахстанским образовательным сайтом </a:t>
            </a:r>
            <a:r>
              <a:rPr lang="ru-RU" b="1" dirty="0" err="1" smtClean="0">
                <a:solidFill>
                  <a:srgbClr val="0070C0"/>
                </a:solidFill>
              </a:rPr>
              <a:t>Bilim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Land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Возобновление работы по ФО с внедрением 10-балльной отметки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Создание единых сборников СО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Совместная работа педагогов школы по созданию работ СО, проведению </a:t>
            </a:r>
            <a:r>
              <a:rPr lang="ru-RU" b="1" dirty="0" err="1" smtClean="0">
                <a:solidFill>
                  <a:srgbClr val="0070C0"/>
                </a:solidFill>
              </a:rPr>
              <a:t>модерации</a:t>
            </a:r>
            <a:r>
              <a:rPr lang="ru-RU" b="1" dirty="0" smtClean="0">
                <a:solidFill>
                  <a:srgbClr val="0070C0"/>
                </a:solidFill>
              </a:rPr>
              <a:t> по параллелям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</a:rPr>
              <a:t>Принципы работы системы критериального оценивания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4400" cy="4873752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Выбор ЦО учителем при создании ФО и СОР, но при их неизменности</a:t>
            </a:r>
          </a:p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Соответствие ЦО, КО и уровня мыслительных навыков</a:t>
            </a:r>
          </a:p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Соответствие заданий и дескрипторов КО</a:t>
            </a:r>
          </a:p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Строгое соответствие спецификации СОЧ при разработке заданий</a:t>
            </a:r>
          </a:p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При самостоятельной разработке заданий ФО и СО проверят их на валидность, надёжность и </a:t>
            </a:r>
            <a:r>
              <a:rPr lang="ru-RU" sz="2800" b="1" dirty="0" smtClean="0">
                <a:solidFill>
                  <a:srgbClr val="0070C0"/>
                </a:solidFill>
              </a:rPr>
              <a:t>объективность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Windows\System32\config\systemprofile\Desktop\img1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732098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0070C0"/>
                </a:solidFill>
              </a:rPr>
              <a:t>Методические разработки можно найти на сайтах: </a:t>
            </a:r>
            <a:r>
              <a:rPr lang="ru-RU" sz="4400" b="1" u="sng" dirty="0" err="1" smtClean="0">
                <a:solidFill>
                  <a:srgbClr val="0070C0"/>
                </a:solidFill>
              </a:rPr>
              <a:t>nao.kz</a:t>
            </a:r>
            <a:r>
              <a:rPr lang="ru-RU" sz="4400" b="1" u="sng" dirty="0" smtClean="0">
                <a:solidFill>
                  <a:srgbClr val="0070C0"/>
                </a:solidFill>
              </a:rPr>
              <a:t> и </a:t>
            </a:r>
            <a:r>
              <a:rPr lang="ru-RU" sz="4400" b="1" u="sng" dirty="0" err="1" smtClean="0">
                <a:solidFill>
                  <a:srgbClr val="0070C0"/>
                </a:solidFill>
              </a:rPr>
              <a:t>smk.edu.kz</a:t>
            </a:r>
            <a:endParaRPr lang="ru-RU" sz="4400" b="1" u="sng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077200" cy="594055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Во </a:t>
            </a:r>
            <a:r>
              <a:rPr lang="kk-KZ" sz="2800" b="1" dirty="0" smtClean="0">
                <a:solidFill>
                  <a:srgbClr val="0070C0"/>
                </a:solidFill>
              </a:rPr>
              <a:t>2-4-х классах </a:t>
            </a:r>
            <a:r>
              <a:rPr lang="ru-RU" sz="2800" b="1" dirty="0" smtClean="0">
                <a:solidFill>
                  <a:srgbClr val="0070C0"/>
                </a:solidFill>
              </a:rPr>
              <a:t>педагог проводит 1 </a:t>
            </a:r>
            <a:r>
              <a:rPr lang="kk-KZ" sz="2800" b="1" dirty="0" smtClean="0">
                <a:solidFill>
                  <a:srgbClr val="0070C0"/>
                </a:solidFill>
              </a:rPr>
              <a:t>суммативную работу за раздел (далее - СОР) и 1 суммативную работу за четверть (далее - СОЧ)</a:t>
            </a:r>
            <a:r>
              <a:rPr lang="ru-RU" sz="2800" b="1" dirty="0" smtClean="0">
                <a:solidFill>
                  <a:srgbClr val="0070C0"/>
                </a:solidFill>
              </a:rPr>
              <a:t> по предметам, по которым предусмотрено оценивание согласно приказа Министра образования и науки Республики Казахстан от 18 марта 2008 года № 125 «Об утверждении Типовых правил проведения текущего контроля успеваемости, промежуточной и итоговой аттестации обучающихся»</a:t>
            </a:r>
            <a:r>
              <a:rPr lang="kk-KZ" sz="2800" b="1" dirty="0" smtClean="0">
                <a:solidFill>
                  <a:srgbClr val="0070C0"/>
                </a:solidFill>
              </a:rPr>
              <a:t>.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r>
              <a:rPr lang="kk-KZ" sz="2800" b="1" u="sng" dirty="0" smtClean="0">
                <a:solidFill>
                  <a:srgbClr val="0070C0"/>
                </a:solidFill>
              </a:rPr>
              <a:t>Оценивание в 1 классе не проводится</a:t>
            </a:r>
            <a:r>
              <a:rPr lang="kk-KZ" sz="2800" b="1" dirty="0" smtClean="0">
                <a:solidFill>
                  <a:srgbClr val="0070C0"/>
                </a:solidFill>
              </a:rPr>
              <a:t>.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4873752"/>
          </a:xfrm>
        </p:spPr>
        <p:txBody>
          <a:bodyPr/>
          <a:lstStyle/>
          <a:p>
            <a:r>
              <a:rPr lang="kk-KZ" sz="2800" b="1" dirty="0" smtClean="0">
                <a:solidFill>
                  <a:srgbClr val="0070C0"/>
                </a:solidFill>
              </a:rPr>
              <a:t>При выведении итоговой оценки в формате электронного журнала количество баллов расчитывается в следующем соотношении: </a:t>
            </a:r>
            <a:endParaRPr lang="kk-KZ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k-KZ" sz="2800" b="1" dirty="0" smtClean="0">
                <a:solidFill>
                  <a:srgbClr val="0070C0"/>
                </a:solidFill>
              </a:rPr>
              <a:t>	</a:t>
            </a:r>
            <a:r>
              <a:rPr lang="kk-KZ" sz="2800" b="1" dirty="0" smtClean="0">
                <a:solidFill>
                  <a:srgbClr val="0070C0"/>
                </a:solidFill>
              </a:rPr>
              <a:t>1 </a:t>
            </a:r>
            <a:r>
              <a:rPr lang="kk-KZ" sz="2800" b="1" dirty="0" smtClean="0">
                <a:solidFill>
                  <a:srgbClr val="0070C0"/>
                </a:solidFill>
              </a:rPr>
              <a:t>СОР – 25 </a:t>
            </a:r>
            <a:r>
              <a:rPr lang="ru-RU" sz="2800" b="1" dirty="0" smtClean="0">
                <a:solidFill>
                  <a:srgbClr val="0070C0"/>
                </a:solidFill>
              </a:rPr>
              <a:t>%, ФО - </a:t>
            </a:r>
            <a:r>
              <a:rPr lang="kk-KZ" sz="2800" b="1" dirty="0" smtClean="0">
                <a:solidFill>
                  <a:srgbClr val="0070C0"/>
                </a:solidFill>
              </a:rPr>
              <a:t>25</a:t>
            </a:r>
            <a:r>
              <a:rPr lang="ru-RU" sz="2800" b="1" dirty="0" smtClean="0">
                <a:solidFill>
                  <a:srgbClr val="0070C0"/>
                </a:solidFill>
              </a:rPr>
              <a:t>%, СОЧ – 50 %.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Не проводится </a:t>
            </a:r>
            <a:r>
              <a:rPr lang="ru-RU" sz="2800" b="1" dirty="0" err="1" smtClean="0">
                <a:solidFill>
                  <a:srgbClr val="0070C0"/>
                </a:solidFill>
              </a:rPr>
              <a:t>суммативное</a:t>
            </a:r>
            <a:r>
              <a:rPr lang="ru-RU" sz="2800" b="1" dirty="0" smtClean="0">
                <a:solidFill>
                  <a:srgbClr val="0070C0"/>
                </a:solidFill>
              </a:rPr>
              <a:t> оценивание по учебным предметам «Самопознание», «Художественный труд», «Музыка», «Физическая культура», «Цифровая грамотность»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</TotalTime>
  <Words>734</Words>
  <PresentationFormat>Экран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Критериальное оценивание как фактор повышения познавательной активности учащихся  (из опыта работы ГМО учителей начальных классов ОО г.Степногорск) </vt:lpstr>
      <vt:lpstr>Слайд 2</vt:lpstr>
      <vt:lpstr>Факторы влияния на качество образования:</vt:lpstr>
      <vt:lpstr>Факторы влияния на качество образования:</vt:lpstr>
      <vt:lpstr>Принципы работы системы критериального оценивания</vt:lpstr>
      <vt:lpstr>Слайд 6</vt:lpstr>
      <vt:lpstr>Слайд 7</vt:lpstr>
      <vt:lpstr>Слайд 8</vt:lpstr>
      <vt:lpstr>Слайд 9</vt:lpstr>
      <vt:lpstr>Слайд 10</vt:lpstr>
      <vt:lpstr>Задания формативного и суммативного оценивания составляются педагогами самостоятельно</vt:lpstr>
      <vt:lpstr>Учебный предмет «Русский язык»</vt:lpstr>
      <vt:lpstr>Учебный предмет «Литературное чтение»</vt:lpstr>
      <vt:lpstr>Учебный предмет «Математика»</vt:lpstr>
      <vt:lpstr>Учебный предмет «Естествознание»</vt:lpstr>
      <vt:lpstr>Учебный предмет «Познание мира»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Критериальное оценивание как фактор повышения познавательной активности учащихся  (из опыта работы ГМО учителей начальных классов ОО г.Степногорск) </dc:title>
  <dc:creator>Tanya</dc:creator>
  <cp:lastModifiedBy>Tanya</cp:lastModifiedBy>
  <cp:revision>5</cp:revision>
  <dcterms:created xsi:type="dcterms:W3CDTF">2021-08-09T15:01:06Z</dcterms:created>
  <dcterms:modified xsi:type="dcterms:W3CDTF">2021-08-09T15:47:30Z</dcterms:modified>
</cp:coreProperties>
</file>