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56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0F2AF-3460-4135-A477-820A1CACBE3E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A380A-32AA-460A-87D4-4773A773D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6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A380A-32AA-460A-87D4-4773A773D1F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56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35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0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6629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82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877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385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76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61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2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32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9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30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01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24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88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1A25D-5A8A-43E0-B59D-85B9C2319353}" type="datetimeFigureOut">
              <a:rPr lang="ru-RU" smtClean="0"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AA0F18C-4362-4C44-BAE9-71AA5FBB9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5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Типовой учебный план начального образования для классов с русским языком обучения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b="1" dirty="0">
                <a:solidFill>
                  <a:srgbClr val="C00000"/>
                </a:solidFill>
              </a:rPr>
              <a:t>с сокращением учебной нагрузки)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на  2021-2022 учебный  год.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5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4966" y="-138952"/>
            <a:ext cx="12336966" cy="732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6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2615" y="468351"/>
            <a:ext cx="9712712" cy="5442871"/>
          </a:xfrm>
        </p:spPr>
        <p:txBody>
          <a:bodyPr/>
          <a:lstStyle/>
          <a:p>
            <a:pPr algn="just"/>
            <a:r>
              <a:rPr lang="ru-RU" sz="2800" b="1" i="1" dirty="0">
                <a:solidFill>
                  <a:srgbClr val="C00000"/>
                </a:solidFill>
              </a:rPr>
              <a:t>Приложение 12 к приказу   Министра образования и науки    Республики Казахстан   от 8 ноября 2012 года № 500  Типовой учебный план начального образования для классов с русским языком обучения </a:t>
            </a: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</a:rPr>
              <a:t>Приложение </a:t>
            </a:r>
            <a:r>
              <a:rPr lang="ru-RU" sz="2800" b="1" i="1" dirty="0" smtClean="0">
                <a:solidFill>
                  <a:srgbClr val="C00000"/>
                </a:solidFill>
              </a:rPr>
              <a:t>12 к приказу   Министра образования и науки   Республики Казахстан    от 26 марта 2021 года № 125</a:t>
            </a:r>
          </a:p>
          <a:p>
            <a:pPr marL="0" indent="0" algn="just"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</a:rPr>
              <a:t>(с сокращением учебной нагрузки)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9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500955"/>
              </p:ext>
            </p:extLst>
          </p:nvPr>
        </p:nvGraphicFramePr>
        <p:xfrm>
          <a:off x="0" y="0"/>
          <a:ext cx="12277492" cy="7169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8403">
                  <a:extLst>
                    <a:ext uri="{9D8B030D-6E8A-4147-A177-3AD203B41FA5}">
                      <a16:colId xmlns:a16="http://schemas.microsoft.com/office/drawing/2014/main" val="761885547"/>
                    </a:ext>
                  </a:extLst>
                </a:gridCol>
                <a:gridCol w="1441035">
                  <a:extLst>
                    <a:ext uri="{9D8B030D-6E8A-4147-A177-3AD203B41FA5}">
                      <a16:colId xmlns:a16="http://schemas.microsoft.com/office/drawing/2014/main" val="1587693192"/>
                    </a:ext>
                  </a:extLst>
                </a:gridCol>
                <a:gridCol w="1498403">
                  <a:extLst>
                    <a:ext uri="{9D8B030D-6E8A-4147-A177-3AD203B41FA5}">
                      <a16:colId xmlns:a16="http://schemas.microsoft.com/office/drawing/2014/main" val="2642812170"/>
                    </a:ext>
                  </a:extLst>
                </a:gridCol>
                <a:gridCol w="974391">
                  <a:extLst>
                    <a:ext uri="{9D8B030D-6E8A-4147-A177-3AD203B41FA5}">
                      <a16:colId xmlns:a16="http://schemas.microsoft.com/office/drawing/2014/main" val="4038231492"/>
                    </a:ext>
                  </a:extLst>
                </a:gridCol>
                <a:gridCol w="974391">
                  <a:extLst>
                    <a:ext uri="{9D8B030D-6E8A-4147-A177-3AD203B41FA5}">
                      <a16:colId xmlns:a16="http://schemas.microsoft.com/office/drawing/2014/main" val="327395358"/>
                    </a:ext>
                  </a:extLst>
                </a:gridCol>
                <a:gridCol w="1498403">
                  <a:extLst>
                    <a:ext uri="{9D8B030D-6E8A-4147-A177-3AD203B41FA5}">
                      <a16:colId xmlns:a16="http://schemas.microsoft.com/office/drawing/2014/main" val="3971968999"/>
                    </a:ext>
                  </a:extLst>
                </a:gridCol>
                <a:gridCol w="2196233">
                  <a:extLst>
                    <a:ext uri="{9D8B030D-6E8A-4147-A177-3AD203B41FA5}">
                      <a16:colId xmlns:a16="http://schemas.microsoft.com/office/drawing/2014/main" val="4174386074"/>
                    </a:ext>
                  </a:extLst>
                </a:gridCol>
                <a:gridCol w="2196233">
                  <a:extLst>
                    <a:ext uri="{9D8B030D-6E8A-4147-A177-3AD203B41FA5}">
                      <a16:colId xmlns:a16="http://schemas.microsoft.com/office/drawing/2014/main" val="3611409690"/>
                    </a:ext>
                  </a:extLst>
                </a:gridCol>
              </a:tblGrid>
              <a:tr h="764178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№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effectLst/>
                        </a:rPr>
                        <a:t>Образовательные области и учебные предметы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effectLst/>
                        </a:rPr>
                        <a:t>Количество часов в неделю по классам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effectLst/>
                        </a:rPr>
                        <a:t>Общая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нагрузка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часы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904350"/>
                  </a:ext>
                </a:extLst>
              </a:tr>
              <a:tr h="880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effectLst/>
                        </a:rPr>
                        <a:t>недельная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>
                          <a:effectLst/>
                        </a:rPr>
                        <a:t>годовая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1625788198"/>
                  </a:ext>
                </a:extLst>
              </a:tr>
              <a:tr h="246412">
                <a:tc gridSpan="8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Инвариантный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компонент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48242"/>
                  </a:ext>
                </a:extLst>
              </a:tr>
              <a:tr h="4982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Язык</a:t>
                      </a:r>
                      <a:r>
                        <a:rPr lang="en-US" sz="1400" b="1" dirty="0">
                          <a:effectLst/>
                        </a:rPr>
                        <a:t> и </a:t>
                      </a:r>
                      <a:r>
                        <a:rPr lang="en-US" sz="1400" b="1" dirty="0" err="1">
                          <a:effectLst/>
                        </a:rPr>
                        <a:t>литература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>
                          <a:effectLst/>
                        </a:rPr>
                        <a:t>1520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973274268"/>
                  </a:ext>
                </a:extLst>
              </a:tr>
              <a:tr h="75012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Букварь</a:t>
                      </a:r>
                      <a:r>
                        <a:rPr lang="en-US" sz="1400" b="1" dirty="0">
                          <a:effectLst/>
                        </a:rPr>
                        <a:t>, </a:t>
                      </a:r>
                      <a:r>
                        <a:rPr lang="en-US" sz="1400" b="1" dirty="0" err="1">
                          <a:effectLst/>
                        </a:rPr>
                        <a:t>Обучение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грамоте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>
                          <a:effectLst/>
                        </a:rPr>
                        <a:t>198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3198339407"/>
                  </a:ext>
                </a:extLst>
              </a:tr>
              <a:tr h="24641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Русский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язык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>
                          <a:effectLst/>
                        </a:rPr>
                        <a:t>408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3356001508"/>
                  </a:ext>
                </a:extLst>
              </a:tr>
              <a:tr h="49827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Литературное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чтение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>
                          <a:effectLst/>
                        </a:rPr>
                        <a:t>306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4118557304"/>
                  </a:ext>
                </a:extLst>
              </a:tr>
              <a:tr h="49827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Казахский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язык</a:t>
                      </a:r>
                      <a:r>
                        <a:rPr lang="en-US" sz="1400" b="1" dirty="0">
                          <a:effectLst/>
                        </a:rPr>
                        <a:t> (Т2)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338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908064800"/>
                  </a:ext>
                </a:extLst>
              </a:tr>
              <a:tr h="49827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Иностранный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язык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270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3619137357"/>
                  </a:ext>
                </a:extLst>
              </a:tr>
              <a:tr h="4982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/>
                      </a:r>
                      <a:br>
                        <a:rPr lang="en-US" sz="1400">
                          <a:effectLst/>
                        </a:rPr>
                      </a:b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Математика</a:t>
                      </a:r>
                      <a:r>
                        <a:rPr lang="en-US" sz="1400" b="1" dirty="0">
                          <a:effectLst/>
                        </a:rPr>
                        <a:t> и </a:t>
                      </a:r>
                      <a:r>
                        <a:rPr lang="en-US" sz="1400" b="1" dirty="0" err="1">
                          <a:effectLst/>
                        </a:rPr>
                        <a:t>информатика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4,5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21,5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726,5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1630967424"/>
                  </a:ext>
                </a:extLst>
              </a:tr>
              <a:tr h="24641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Математика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608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1991762531"/>
                  </a:ext>
                </a:extLst>
              </a:tr>
              <a:tr h="49827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Цифровая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грамотность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0,5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3,5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118,5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1435940976"/>
                  </a:ext>
                </a:extLst>
              </a:tr>
              <a:tr h="488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/>
                      </a:r>
                      <a:br>
                        <a:rPr lang="en-US" sz="1400">
                          <a:effectLst/>
                        </a:rPr>
                      </a:b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Естествознание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135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2501481960"/>
                  </a:ext>
                </a:extLst>
              </a:tr>
              <a:tr h="24641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Естествознание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500" dirty="0">
                          <a:effectLst/>
                        </a:rPr>
                        <a:t>135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5126" anchor="ctr"/>
                </a:tc>
                <a:extLst>
                  <a:ext uri="{0D108BD9-81ED-4DB2-BD59-A6C34878D82A}">
                    <a16:rowId xmlns:a16="http://schemas.microsoft.com/office/drawing/2014/main" val="661190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37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382141"/>
              </p:ext>
            </p:extLst>
          </p:nvPr>
        </p:nvGraphicFramePr>
        <p:xfrm>
          <a:off x="0" y="0"/>
          <a:ext cx="12191999" cy="6865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8008">
                  <a:extLst>
                    <a:ext uri="{9D8B030D-6E8A-4147-A177-3AD203B41FA5}">
                      <a16:colId xmlns:a16="http://schemas.microsoft.com/office/drawing/2014/main" val="4048299112"/>
                    </a:ext>
                  </a:extLst>
                </a:gridCol>
                <a:gridCol w="1668222">
                  <a:extLst>
                    <a:ext uri="{9D8B030D-6E8A-4147-A177-3AD203B41FA5}">
                      <a16:colId xmlns:a16="http://schemas.microsoft.com/office/drawing/2014/main" val="2427571535"/>
                    </a:ext>
                  </a:extLst>
                </a:gridCol>
                <a:gridCol w="1734634">
                  <a:extLst>
                    <a:ext uri="{9D8B030D-6E8A-4147-A177-3AD203B41FA5}">
                      <a16:colId xmlns:a16="http://schemas.microsoft.com/office/drawing/2014/main" val="1812271544"/>
                    </a:ext>
                  </a:extLst>
                </a:gridCol>
                <a:gridCol w="1128008">
                  <a:extLst>
                    <a:ext uri="{9D8B030D-6E8A-4147-A177-3AD203B41FA5}">
                      <a16:colId xmlns:a16="http://schemas.microsoft.com/office/drawing/2014/main" val="4040567163"/>
                    </a:ext>
                  </a:extLst>
                </a:gridCol>
                <a:gridCol w="1128008">
                  <a:extLst>
                    <a:ext uri="{9D8B030D-6E8A-4147-A177-3AD203B41FA5}">
                      <a16:colId xmlns:a16="http://schemas.microsoft.com/office/drawing/2014/main" val="1632691479"/>
                    </a:ext>
                  </a:extLst>
                </a:gridCol>
                <a:gridCol w="1128008">
                  <a:extLst>
                    <a:ext uri="{9D8B030D-6E8A-4147-A177-3AD203B41FA5}">
                      <a16:colId xmlns:a16="http://schemas.microsoft.com/office/drawing/2014/main" val="3342267183"/>
                    </a:ext>
                  </a:extLst>
                </a:gridCol>
                <a:gridCol w="1734634">
                  <a:extLst>
                    <a:ext uri="{9D8B030D-6E8A-4147-A177-3AD203B41FA5}">
                      <a16:colId xmlns:a16="http://schemas.microsoft.com/office/drawing/2014/main" val="2638909328"/>
                    </a:ext>
                  </a:extLst>
                </a:gridCol>
                <a:gridCol w="2542477">
                  <a:extLst>
                    <a:ext uri="{9D8B030D-6E8A-4147-A177-3AD203B41FA5}">
                      <a16:colId xmlns:a16="http://schemas.microsoft.com/office/drawing/2014/main" val="3679410225"/>
                    </a:ext>
                  </a:extLst>
                </a:gridCol>
              </a:tblGrid>
              <a:tr h="6375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Человек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и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общество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270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7483012"/>
                  </a:ext>
                </a:extLst>
              </a:tr>
              <a:tr h="30618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Познание мира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135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82380200"/>
                  </a:ext>
                </a:extLst>
              </a:tr>
              <a:tr h="30618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Самопознание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135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77598482"/>
                  </a:ext>
                </a:extLst>
              </a:tr>
              <a:tr h="6375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/>
                      </a:r>
                      <a:br>
                        <a:rPr lang="en-US" sz="1400">
                          <a:effectLst/>
                        </a:rPr>
                      </a:b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effectLst/>
                        </a:rPr>
                        <a:t>Технология</a:t>
                      </a:r>
                      <a:r>
                        <a:rPr lang="en-US" sz="1400" dirty="0">
                          <a:effectLst/>
                        </a:rPr>
                        <a:t> и </a:t>
                      </a:r>
                      <a:r>
                        <a:rPr lang="en-US" sz="1400" dirty="0" err="1">
                          <a:effectLst/>
                        </a:rPr>
                        <a:t>искусство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270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77005923"/>
                  </a:ext>
                </a:extLst>
              </a:tr>
              <a:tr h="30618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Музыка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98185314"/>
                  </a:ext>
                </a:extLst>
              </a:tr>
              <a:tr h="58235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effectLst/>
                        </a:rPr>
                        <a:t>Художественный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труд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22438429"/>
                  </a:ext>
                </a:extLst>
              </a:tr>
              <a:tr h="6375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/>
                      </a:r>
                      <a:br>
                        <a:rPr lang="en-US" sz="1400">
                          <a:effectLst/>
                        </a:rPr>
                      </a:b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Физическая культура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270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08275633"/>
                  </a:ext>
                </a:extLst>
              </a:tr>
              <a:tr h="58235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effectLst/>
                        </a:rPr>
                        <a:t>Физическая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культура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270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78885450"/>
                  </a:ext>
                </a:extLst>
              </a:tr>
              <a:tr h="582355">
                <a:tc grid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Инвариантная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учебная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нагрузка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21,5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94,5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3191,5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62216404"/>
                  </a:ext>
                </a:extLst>
              </a:tr>
              <a:tr h="306186">
                <a:tc gridSpan="8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Вариативный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компонент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26864"/>
                  </a:ext>
                </a:extLst>
              </a:tr>
              <a:tr h="306186">
                <a:tc grid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Занятия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по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выбору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48387316"/>
                  </a:ext>
                </a:extLst>
              </a:tr>
              <a:tr h="582355">
                <a:tc grid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Физическая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культура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: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спортивные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игры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12889278"/>
                  </a:ext>
                </a:extLst>
              </a:tr>
              <a:tr h="502533">
                <a:tc grid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Вариативная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учебная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нагрузка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135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75490436"/>
                  </a:ext>
                </a:extLst>
              </a:tr>
              <a:tr h="582355">
                <a:tc grid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Максимальная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учебная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нагрузка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22,5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24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98,5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3326,5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44456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03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83873" cy="6858000"/>
          </a:xfrm>
          <a:prstGeom prst="rect">
            <a:avLst/>
          </a:prstGeom>
        </p:spPr>
      </p:pic>
      <p:sp>
        <p:nvSpPr>
          <p:cNvPr id="10" name="Овал 9"/>
          <p:cNvSpPr/>
          <p:nvPr/>
        </p:nvSpPr>
        <p:spPr>
          <a:xfrm>
            <a:off x="5564457" y="814038"/>
            <a:ext cx="5575609" cy="148311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Уменьшение нагрузки: </a:t>
            </a:r>
          </a:p>
          <a:p>
            <a:pPr algn="ctr"/>
            <a:r>
              <a:rPr lang="ru-RU" dirty="0" smtClean="0">
                <a:latin typeface="Bahnschrift" panose="020B0502040204020203" pitchFamily="34" charset="0"/>
              </a:rPr>
              <a:t>     1 КЛАСС-</a:t>
            </a:r>
            <a:r>
              <a:rPr lang="ru-RU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1,5 ЧАСА</a:t>
            </a:r>
          </a:p>
          <a:p>
            <a:pPr algn="ctr"/>
            <a:r>
              <a:rPr lang="ru-RU" dirty="0" smtClean="0">
                <a:latin typeface="Bahnschrift" panose="020B0502040204020203" pitchFamily="34" charset="0"/>
              </a:rPr>
              <a:t>2 КЛАСС- </a:t>
            </a:r>
            <a:r>
              <a:rPr lang="ru-RU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1 ЧАС</a:t>
            </a:r>
          </a:p>
          <a:p>
            <a:pPr algn="ctr"/>
            <a:r>
              <a:rPr lang="ru-RU" dirty="0" smtClean="0">
                <a:latin typeface="Bahnschrift" panose="020B0502040204020203" pitchFamily="34" charset="0"/>
              </a:rPr>
              <a:t>   3 КЛАСС- </a:t>
            </a:r>
            <a:r>
              <a:rPr lang="ru-RU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3 ЧАСА</a:t>
            </a:r>
          </a:p>
          <a:p>
            <a:pPr algn="ctr"/>
            <a:r>
              <a:rPr lang="ru-RU" dirty="0" smtClean="0">
                <a:latin typeface="Bahnschrift" panose="020B0502040204020203" pitchFamily="34" charset="0"/>
              </a:rPr>
              <a:t>  4 КЛАСС-</a:t>
            </a:r>
            <a:r>
              <a:rPr lang="ru-RU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3 ЧАСА</a:t>
            </a:r>
            <a:endParaRPr lang="ru-RU" b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3805" y="2297151"/>
            <a:ext cx="6858000" cy="1945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Снижение  нагрузки:</a:t>
            </a:r>
          </a:p>
          <a:p>
            <a:pPr algn="ctr"/>
            <a:r>
              <a:rPr lang="ru-RU" dirty="0">
                <a:latin typeface="Bahnschrift SemiBold" panose="020B0502040204020203" pitchFamily="34" charset="0"/>
              </a:rPr>
              <a:t>1</a:t>
            </a:r>
            <a:r>
              <a:rPr lang="ru-RU" dirty="0" smtClean="0">
                <a:latin typeface="Bahnschrift SemiBold" panose="020B0502040204020203" pitchFamily="34" charset="0"/>
              </a:rPr>
              <a:t>. «Казахский  язык» «как второй язык» во 2-ых и 4-ых классах  на 1  час. </a:t>
            </a:r>
          </a:p>
          <a:p>
            <a:pPr algn="ctr"/>
            <a:r>
              <a:rPr lang="ru-RU" dirty="0" smtClean="0">
                <a:latin typeface="Bahnschrift SemiBold" panose="020B0502040204020203" pitchFamily="34" charset="0"/>
              </a:rPr>
              <a:t>2. Естествознание в 3,4 классах  с  2-ух  часов   на  1  час.</a:t>
            </a:r>
          </a:p>
          <a:p>
            <a:pPr algn="ctr"/>
            <a:r>
              <a:rPr lang="ru-RU" dirty="0" smtClean="0">
                <a:latin typeface="Bahnschrift SemiBold" panose="020B0502040204020203" pitchFamily="34" charset="0"/>
              </a:rPr>
              <a:t>3.Индивидуальные и групповые  занятия  развивающего  характера  исключены.</a:t>
            </a:r>
          </a:p>
          <a:p>
            <a:pPr algn="ctr"/>
            <a:r>
              <a:rPr lang="ru-RU" dirty="0" smtClean="0"/>
              <a:t>               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86397" y="4560849"/>
            <a:ext cx="5653669" cy="13381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всех  классах</a:t>
            </a:r>
          </a:p>
          <a:p>
            <a:pPr algn="ctr"/>
            <a:r>
              <a:rPr lang="ru-RU" dirty="0" smtClean="0">
                <a:latin typeface="Bahnschrift SemiCondensed" panose="020B0502040204020203" pitchFamily="34" charset="0"/>
              </a:rPr>
              <a:t>1 час « ФИЗИЧЕСКАЯ  КУЛЬТУРА» вынесен  в вариативный  компонент на  проведение  спортивных  и  настольных  игр.</a:t>
            </a:r>
            <a:endParaRPr lang="ru-RU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5298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</TotalTime>
  <Words>391</Words>
  <Application>Microsoft Office PowerPoint</Application>
  <PresentationFormat>Широкоэкранный</PresentationFormat>
  <Paragraphs>216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Bahnschrift</vt:lpstr>
      <vt:lpstr>Bahnschrift SemiBold</vt:lpstr>
      <vt:lpstr>Bahnschrift SemiCondensed</vt:lpstr>
      <vt:lpstr>Calibri</vt:lpstr>
      <vt:lpstr>Century Gothic</vt:lpstr>
      <vt:lpstr>Times New Roman</vt:lpstr>
      <vt:lpstr>Wingdings 3</vt:lpstr>
      <vt:lpstr>Легкий дым</vt:lpstr>
      <vt:lpstr>Типовой учебный план начального образования для классов с русским языком обучения  (с сокращением учебной нагрузки)  на  2021-2022 учебный  год.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СШ им.С.Серикова</dc:creator>
  <cp:lastModifiedBy>СШ им.С.Серикова</cp:lastModifiedBy>
  <cp:revision>12</cp:revision>
  <dcterms:created xsi:type="dcterms:W3CDTF">2021-08-05T08:52:18Z</dcterms:created>
  <dcterms:modified xsi:type="dcterms:W3CDTF">2021-08-09T08:11:38Z</dcterms:modified>
</cp:coreProperties>
</file>