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271" r:id="rId2"/>
    <p:sldId id="284" r:id="rId3"/>
    <p:sldId id="285" r:id="rId4"/>
    <p:sldId id="287" r:id="rId5"/>
    <p:sldId id="290" r:id="rId6"/>
    <p:sldId id="294" r:id="rId7"/>
    <p:sldId id="288" r:id="rId8"/>
    <p:sldId id="291" r:id="rId9"/>
    <p:sldId id="292" r:id="rId10"/>
    <p:sldId id="293" r:id="rId11"/>
    <p:sldId id="295" r:id="rId12"/>
    <p:sldId id="296" r:id="rId13"/>
    <p:sldId id="297" r:id="rId14"/>
    <p:sldId id="298" r:id="rId15"/>
    <p:sldId id="299" r:id="rId1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7F0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5963E2BB-4569-453F-98A6-5BBFD7DE7613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367894E5-A83A-4F3C-A035-1E4B5C80A1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4493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900AD1-FD75-4E41-9644-AA58EF9B2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AAC0B15-B100-4699-839E-0E8A2B6CE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C722C2C-FB4A-444E-A75E-80036F048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45BEF12-2956-4052-845A-94E399D50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C3A20E7-69E5-4553-9B25-CA4C62226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50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0E06F7-31E0-41D5-9050-5D2B317EE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6F8D48-4865-4E0D-B25E-F895EDFAC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851C078-F3E2-4C8C-AD1E-DD464A79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1B0C8E-554D-4723-8BB8-C508E244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9EE716-7F0F-40C1-98C5-ED06980F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54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A72D192-46FB-453F-8279-43F37339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1C0F662-138C-4685-92ED-1E9EE6B3C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5E08B0-2660-4FC6-A670-A625DBC3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CE8BE5A-8DB6-4D1E-8ABD-E3F9938F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670F18-D971-42B6-A06D-597074CE2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17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3C2A0B-12D1-4476-B88F-FDF22F8D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5E7633D-5E7A-49F0-940D-9CA1D08F5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D786A0-6B8C-4C17-B4D8-B265E908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174015D-1052-4BFE-AFF3-9666ECB4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93DBB50-F167-481A-A568-6BD50996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6465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4EFA2C-91A5-4DFE-A9D6-9E043A6E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D0B799F-1E76-4690-B590-58792C51E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6ED5037-831F-4697-9002-A0796E08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69928CF-7DDA-45B2-B490-76376AA73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36782C-FFE6-41DE-A5EC-F98E58D3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693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7654EF-DB2F-433F-9B82-8888FF46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9AA9F7-F00F-452B-BEF3-DF31FA030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31EAE94-02AF-45E3-ACD0-F9CD0EAB5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8F71AD9-0013-4D70-85D4-55B6A6C3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56BC23C-A8EB-412E-81E3-D8A03142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7A6FEAA-28C0-4E22-BFA0-601D55AB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251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359DB6-BC6A-4E20-BEA6-3EAF973DB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87AEC4C-78E2-4BDB-9C5D-F61B0C5A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C01C8E2-662E-4145-A650-4701FC50F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C908F18-DE0C-4EDF-866A-B38C41506D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C88F9C-22C4-4956-B442-72FB31049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54D3D7B-5BC0-41E1-B873-400F7E91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1CD6786-7D0F-4F0B-BC71-B73BB5D9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6799813-FA5F-4D9B-8D18-108DEDA4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03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683798-0336-48C4-9553-A12BE8A04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D739C27-32E0-4D64-BA16-04785A3B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6B789BE-9A90-4394-AA15-CD46D97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9728EBA-AFBC-408E-8F7D-4AE53666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598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6D04165-E5E9-4758-9BF0-B9275B978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A2B0B9E-C5EB-48B6-B2BF-3C8AC028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0181EF3-53AC-44F5-ABB1-4DB3FB17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150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CFC834-630A-40BF-ADB7-4898563FE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FFDD070-3A7B-4D11-91A3-C9CA7DC0C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565D5C4-24A3-4D58-823C-4C6F3FA15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6F82F9C-ABDB-42B9-AF76-360E51C3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0036EFA-6460-4FC6-991C-7AC26B1C5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FBB8E40-5F43-4DF9-B372-2E90AE3E0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49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7E95C6-BAD4-4999-BC95-BE0F8C2A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215F944-E64D-4797-B4DA-F5E4530CA8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DC80362-49A6-4F92-84F5-36F1C91B5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672D4C7-4785-4E1F-ABF8-A88E3053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A533EF-FB3E-4BE2-987F-E8E2E976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A4F90E3-5E8C-421B-9305-C6E398801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2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FDFBD2-DD21-46E2-B2FD-5F51D2EE2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1BA871D-CE04-4F96-8086-C9D5CEE33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BC1C89-08B8-4B3A-B42F-FE520065E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D47A-524A-4FB7-9F07-9ACEA0ACAC2F}" type="datetimeFigureOut">
              <a:rPr lang="ru-RU" smtClean="0"/>
              <a:pPr/>
              <a:t>12.08.2021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1D4C51F-7BEE-4E78-8857-E59DBF18A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BC33B5C-340C-4231-9E0C-ACB595593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BDC90-E916-49BF-94A6-ED95F4468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308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1200008170" TargetMode="External"/><Relationship Id="rId2" Type="http://schemas.openxmlformats.org/officeDocument/2006/relationships/hyperlink" Target="https://adilet.zan.kz/rus/docs/V180001766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dilet.zan.kz/rus/docs/V1700015681" TargetMode="External"/><Relationship Id="rId5" Type="http://schemas.openxmlformats.org/officeDocument/2006/relationships/hyperlink" Target="https://adilet.zan.kz/rus/docs/V080005191_" TargetMode="External"/><Relationship Id="rId4" Type="http://schemas.openxmlformats.org/officeDocument/2006/relationships/hyperlink" Target="https://adilet.zan.kz/rus/docs/V130000842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1C01F0B4-A223-40F4-8FE2-751DE2339551}"/>
              </a:ext>
            </a:extLst>
          </p:cNvPr>
          <p:cNvSpPr/>
          <p:nvPr/>
        </p:nvSpPr>
        <p:spPr>
          <a:xfrm>
            <a:off x="120003" y="102450"/>
            <a:ext cx="12024001" cy="6619025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ИНСТРУКТИВНО-МЕТОДИЧЕСКОЕ ПИСЬМО </a:t>
            </a:r>
          </a:p>
          <a:p>
            <a:pPr algn="ctr"/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(ДЛЯ ОРГАНИЗАЦИЙ СРЕДНЕГО ОБРАЗОВАНИЯ </a:t>
            </a:r>
          </a:p>
          <a:p>
            <a:pPr algn="ctr"/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2021-2022 УЧЕБНЫЙ ГОД) </a:t>
            </a:r>
          </a:p>
          <a:p>
            <a:pPr algn="ctr"/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ECD6F8E8-807D-4859-A82C-2BC371E2F548}"/>
              </a:ext>
            </a:extLst>
          </p:cNvPr>
          <p:cNvGrpSpPr/>
          <p:nvPr/>
        </p:nvGrpSpPr>
        <p:grpSpPr>
          <a:xfrm>
            <a:off x="5303911" y="479669"/>
            <a:ext cx="1512169" cy="1299246"/>
            <a:chOff x="705690" y="2361122"/>
            <a:chExt cx="1800000" cy="1800000"/>
          </a:xfrm>
        </p:grpSpPr>
        <p:pic>
          <p:nvPicPr>
            <p:cNvPr id="4" name="Рисунок 3">
              <a:extLst>
                <a:ext uri="{FF2B5EF4-FFF2-40B4-BE49-F238E27FC236}">
                  <a16:creationId xmlns="" xmlns:a16="http://schemas.microsoft.com/office/drawing/2014/main" id="{2FFFB87B-8E26-495E-A231-94A1B93A2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05690" y="2361122"/>
              <a:ext cx="1800000" cy="1800000"/>
            </a:xfrm>
            <a:prstGeom prst="ellipse">
              <a:avLst/>
            </a:prstGeom>
          </p:spPr>
        </p:pic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DE58E8C1-39BB-480A-B573-F7938BDB3FC4}"/>
                </a:ext>
              </a:extLst>
            </p:cNvPr>
            <p:cNvSpPr/>
            <p:nvPr/>
          </p:nvSpPr>
          <p:spPr>
            <a:xfrm>
              <a:off x="705690" y="2361122"/>
              <a:ext cx="1800000" cy="1800000"/>
            </a:xfrm>
            <a:prstGeom prst="ellipse">
              <a:avLst/>
            </a:prstGeom>
            <a:noFill/>
            <a:ln w="38100">
              <a:solidFill>
                <a:srgbClr val="FCEE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A2DF4FB9-A618-4574-9CFA-3F867A3872AE}"/>
              </a:ext>
            </a:extLst>
          </p:cNvPr>
          <p:cNvCxnSpPr>
            <a:cxnSpLocks/>
          </p:cNvCxnSpPr>
          <p:nvPr/>
        </p:nvCxnSpPr>
        <p:spPr>
          <a:xfrm rot="16200000">
            <a:off x="6180982" y="-5747425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DBF63E0F-EB56-4ACB-A688-4250BAF0AFF9}"/>
              </a:ext>
            </a:extLst>
          </p:cNvPr>
          <p:cNvCxnSpPr>
            <a:cxnSpLocks/>
          </p:cNvCxnSpPr>
          <p:nvPr/>
        </p:nvCxnSpPr>
        <p:spPr>
          <a:xfrm rot="16200000">
            <a:off x="6180000" y="519028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>
            <a:extLst>
              <a:ext uri="{FF2B5EF4-FFF2-40B4-BE49-F238E27FC236}">
                <a16:creationId xmlns="" xmlns:a16="http://schemas.microsoft.com/office/drawing/2014/main" id="{CBA6BDBB-CB9B-4A4B-AE65-E7F17A67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E092-2EF8-44C8-BBE3-A96BBD4B1D30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00484" y="539929"/>
            <a:ext cx="1420231" cy="1238986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1624" y="479669"/>
            <a:ext cx="1584176" cy="12317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345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1521036"/>
              </p:ext>
            </p:extLst>
          </p:nvPr>
        </p:nvGraphicFramePr>
        <p:xfrm>
          <a:off x="2135560" y="1772816"/>
          <a:ext cx="7920880" cy="33843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82240"/>
                <a:gridCol w="1584660"/>
                <a:gridCol w="1584660"/>
                <a:gridCol w="1584660"/>
                <a:gridCol w="1584660"/>
              </a:tblGrid>
              <a:tr h="868778">
                <a:tc rowSpan="2"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суммативных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раздел/сквозную тему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2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четверть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четверть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четверть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9266"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9266"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9266"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9266"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9266"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1032" y="213742"/>
            <a:ext cx="1128459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СУММАТИВНЫХ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ОЦЕНИВАНИЙ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ПРЕДМЕТУ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«РУССКАЯ ЛИТЕРАТУРА» 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2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1953328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449580" algn="ctr">
              <a:lnSpc>
                <a:spcPct val="115000"/>
              </a:lnSpc>
            </a:pPr>
            <a:r>
              <a:rPr lang="kk-KZ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УРОВЕНЬ ОБЩЕГО СРЕДНЕГО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ОБРАЗОВАНИЯ 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6646" y="1071546"/>
            <a:ext cx="11715832" cy="53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общего среднего образования: создание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благоприятного образовательного пространства для обеспечения академической готовности студентов к дальнейшему обучению и профессионального самоопределения в высшей школе на основе развития широкого спектра навыков: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функциональное и творческое применение знаний;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критическое мышление;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ведение научно-исследовательских работ;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использование информационных и коммуникационных технологий;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использование разных способов общения;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умение работать в группах и индивидуально;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решение проблем и принятие решений.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задачи общего среднего образования: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осуществление </a:t>
            </a: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профильного обучения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естественно-математическим и социально-гуманитарным направлениям на основе согласования общеобязательных дисциплин и элективных профильных дисциплин;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обеспечение академической готовности обучающихся к поступлению в высшие учебные заведения на основе сочетания стандартного и продвинутого уровней преподавания дисциплин;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целенаправленное развитие духовно-нравственных качеств, коммуникативных, социальных, исследовательских навыков и умения решать проблемы на основе критического и творческого мышления;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содействие выпускникам в профессиональном самоопределении в соответствии с их интересами и способностями;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содействие выпускникам в формировании позитивного отношения к непрерывному обучению, готовности к карьерному росту и регуляции познавательного процесса в жизни.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2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1000108"/>
            <a:ext cx="12192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общественно-гуманитарное направление уровня общего среднего образования по обновленному содержанию (с русским языком обучения)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в 10-м классе – 2 часа в неделю, 68 часов в учебном году;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 в 11-м классе – 2 часа в неделю, 68 часов в учебном году.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естественно-математического направления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10 -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мклассе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1 час в неделю, 34 часа в учебном году;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11-м классе – 1 час в неделю, 34 часа в учебном году.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таблице приведено количество суммативного оценивания за раздел/сквозную тему.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суммативных оцениваний по предмету «Русский язык»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09720" y="4071942"/>
          <a:ext cx="7500990" cy="1786828"/>
        </p:xfrm>
        <a:graphic>
          <a:graphicData uri="http://schemas.openxmlformats.org/drawingml/2006/table">
            <a:tbl>
              <a:tblPr/>
              <a:tblGrid>
                <a:gridCol w="1269674"/>
                <a:gridCol w="1327775"/>
                <a:gridCol w="1269674"/>
                <a:gridCol w="1210719"/>
                <a:gridCol w="1211574"/>
                <a:gridCol w="1211574"/>
              </a:tblGrid>
              <a:tr h="285751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Направление обучения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Всего СОР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 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четверть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ОГН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ОГН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ЕМН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0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Calibri"/>
                          <a:cs typeface="Times New Roman"/>
                        </a:rPr>
                        <a:t>ЕМН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2398" y="6000768"/>
            <a:ext cx="110014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*Примечание: По языковым предметам в суммативном оценивании за раздел объединяются два вида речевой деятельности (например, аудирование и говорение, чтение и письмо).</a:t>
            </a:r>
            <a:endParaRPr kumimoji="0" lang="kk-KZ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1953328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kk-K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УЧЕБНОЙ НАГРУЗКИ ПО УЧЕБНОМУ ПРЕДМЕТУ «РУССКИЙ ЯЗЫК»  СОСТАВЛЯЕТ</a:t>
            </a:r>
            <a:r>
              <a:rPr lang="kk-K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kk-KZ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endParaRPr lang="kk-KZ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214290"/>
            <a:ext cx="118824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УЧЕБНОЙ НАГРУЗКИ ПО УЧЕБНОМУ ПРЕДМЕТУ «РУССКАЯ ЛИТЕРАТУРА» КЛАССАХ ОБЩЕСТВЕННО-ГУМАНИТАРНОГО НАПРАВЛЕНИЯ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52464" y="3500438"/>
          <a:ext cx="9787006" cy="2643204"/>
        </p:xfrm>
        <a:graphic>
          <a:graphicData uri="http://schemas.openxmlformats.org/drawingml/2006/table">
            <a:tbl>
              <a:tblPr/>
              <a:tblGrid>
                <a:gridCol w="1562200"/>
                <a:gridCol w="1661642"/>
                <a:gridCol w="1562200"/>
                <a:gridCol w="1666988"/>
                <a:gridCol w="1666988"/>
                <a:gridCol w="1666988"/>
              </a:tblGrid>
              <a:tr h="4405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Calibri"/>
                          <a:cs typeface="Times New Roman"/>
                        </a:rPr>
                        <a:t>Направление обучения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СОР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kk-KZ" sz="16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kk-KZ" sz="16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kk-KZ" sz="16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kk-KZ" sz="16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ОГН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ОГН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ЕМН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ЕМН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1142984"/>
            <a:ext cx="121920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 10-м классе – 3 часа в неделю, 102 часа в учебном году;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11-м классе – 3 часа в неделю, 102 часа в учебном году.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10-11-х классов естественно-математического направления составляет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 10-м классе – 2 часа в неделю, 68 часов в учебном году;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 11-м классе – 2 часа в неделю, 68 часов в учебном году.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Таблица. Количество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суммативных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учебному предмету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«Русская литература»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0"/>
            <a:ext cx="12192000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indent="450850" algn="ct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ЗНАМЕНАТЕЛЬНЫЕ ДАТЫ 2021</a:t>
            </a:r>
            <a:r>
              <a:rPr lang="kk-K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-2022 УЧЕБНЫЙ ГОД:</a:t>
            </a:r>
            <a:endParaRPr lang="kk-KZ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1142984"/>
            <a:ext cx="121920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октября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75 лет со дня рождения писателя, лауреата Государственной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премииКазахстана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Алдана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Смайыла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(1946 г.)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октября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80 лет со дня рождения писателя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Бакытжана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Момышулы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(1941 – 2012 гг.)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октября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110 лет со дня рождения поэта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Касыма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Ракымжанулы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Аманжолова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(1911– 1955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октября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75 лет писателю, драматургу, переводчику Роллану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Шакенулы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Сейсенбаеву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(1946 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ноября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180 лет со дня рождения просветителя, педагога, писателя,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этнографа,фольклориста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общественного деятеля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Ыбырая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Алтынсарина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(1841 – 1889гг.)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80 лет со дня рождения писателя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Берика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Шаханулы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(1941 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ноября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 лет со дня рождения писателя, поэта, ученого, доктора филологических наук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Турсынхана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Абдирахманова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(1921 - 2003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 ноября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70 лет со дня рождения поэтессы Любови Константиновны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Шашковой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(1951 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 ноября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125 лет со дня рождения народного писателя Казахстана Максима Дмитриевича Зверева (1896 - 1996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декабря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 лет со дня избрания Нурсултана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Абишевича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Назарбаева на пост Президента Республики Казахстан (1991 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декабря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75 лет со дня рождения казахского писателя, заслуженного работника культуры Казахстана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Мади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Хасенова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(1936-1992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16-17 декабря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 лет со дня провозглашения Независимости Республики Казахстан (1991г.)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 декабря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165 лет со дня рождения фольклориста, этнографа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Абубакира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Ахметжанулы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Диваева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(1856 - 1932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 декабря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100 лет со дня рождения поэта, заслуженного деятеля культуры Казахстана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Есета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Аукебаева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(1921 – 2008 гг.)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 декабря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130 лет со дня рождения писателя, драматурга, лауреата Государственной премии Казахстана Николая Ивановича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Анова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(1891 - 1980 гг.)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2357430"/>
            <a:ext cx="12192000" cy="1000132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358775" algn="ctr" fontAlgn="base">
              <a:spcBef>
                <a:spcPct val="0"/>
              </a:spcBef>
              <a:spcAft>
                <a:spcPct val="0"/>
              </a:spcAft>
              <a:tabLst>
                <a:tab pos="577850" algn="l"/>
                <a:tab pos="885825" algn="l"/>
              </a:tabLst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СПАСИБО ЗА ВНИМАНИЕ!</a:t>
            </a: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61379"/>
            <a:ext cx="12192000" cy="75600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ПРАВОВОЕ ОБЕСПЕЧЕНИЕ УЧЕБНО-ВОСПИТАТЕЛЬНОГО ПРОЦЕССА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ОРГАНИЗАЦИЯХ </a:t>
            </a:r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СРЕДНЕГО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908720"/>
            <a:ext cx="11917324" cy="5915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государственных общеобязательных стандартов образования всех уровней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далее – ГОСО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приказ Министра образования и науки Республики Казахстан от 31 октября 2018 года № 604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 на 28 августа 2020 года № 372)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https://adilet.zan.kz/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rus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/docs/V1800017669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учебных планов начального, основного среднего, общего среднего образования Республики Казахстан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(далее – ТУП)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приказ Министра образования и науки 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8 ноября 2012 года № 500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изменениями и дополнениями на 26 марта 2021 г. № 125)</a:t>
            </a:r>
            <a:r>
              <a:rPr lang="ru-RU" sz="15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  <a:hlinkClick r:id="rId3"/>
              </a:rPr>
              <a:t>https://adilet.zan.kz/rus/docs/V1200008170</a:t>
            </a:r>
            <a:r>
              <a:rPr lang="kk-KZ" sz="1500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учебных программ по общеобразовательным предметам, курсам по выбору и факультативам для общеобразовательных организаций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от 3 апреля 2013 года № 115 (с изменениями и дополнениями на 27 ноября 2020 г. № 496) 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https://adilet.zan.kz/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rus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/docs/V1300008424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 приказ Министра образования и науки РК от 18 марта 2008 года № 125 (с изменениями и дополнениями на 31 мая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года № 248) 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adilet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zan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kz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rus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docs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en-US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</a:t>
            </a:r>
            <a:r>
              <a:rPr lang="ru-RU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080005191_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 утверждении Санитарных правил 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требования к объектам образования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приказ Министра здравоохранения Республики Казахстан от 16 августа 2017 года №611 </a:t>
            </a:r>
            <a:r>
              <a:rPr lang="kk-KZ" sz="1500" u="sng" dirty="0">
                <a:solidFill>
                  <a:srgbClr val="0000FF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  <a:hlinkClick r:id="rId6"/>
              </a:rPr>
              <a:t>https://adilet.zan.kz/rus/docs/V1700015681</a:t>
            </a:r>
            <a:r>
              <a:rPr lang="kk-KZ" sz="1500" dirty="0"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учебников, учебно-методических комплексов, пособий и другой дополнительной литературы, в том числе на электронных носителях» приказ Министра образования и науки Республики Казахстан от 22 мая 2020 года № 216; 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и дополнений в некоторые приказы Министра образования и науки РК» приказ Министра образования и науки РК от 26 июля 2019 года №334;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правил деятельности организаций образования соответствующих типов» приказ Министра образования и науки РК № 595 от 30 октября 2018 года;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Типовых правил деятельности видов специальных организаций образования» приказ Министра образования и науки Республики Казахстан от 14 февраля 2017 года № 66</a:t>
            </a:r>
            <a:r>
              <a:rPr lang="kk-KZ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8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0" y="61379"/>
            <a:ext cx="12192000" cy="75600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НОРМАТИВНОЕ ПРАВОВОЕ ОБЕСПЕЧЕНИЕ УЧЕБНО-ВОСПИТАТЕЛЬНОГО ПРОЦЕССА 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ОРГАНИЗАЦИЯХ </a:t>
            </a:r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СРЕДНЕГО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348" y="817379"/>
            <a:ext cx="11737304" cy="5915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подушевого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нормативного финансирования дошкольного воспитания и обучения,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высшего и послевузовского образования» приказ Министра образования и науки Республики Казахстан от 27 ноября 2017 года № 596 (с внесенными последними изменениями на 21.09.2018 № 477);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формы документов строгой отчетности, используемых организациями образования в образовательной деятельности» приказ исполняющего обязанности Министра образования и науки Республики Казахстан от 23 октября 2007 года № 502 (с внесенными последними изменениями на 16.05.2019 № 208);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норм оснащения оборудованием и мебелью организаций дошкольного, среднего образования, а также специальных организаций образования» приказ Министра образования и науки Республики Казахстан от 22 января 2016 года № 70 (с внесенными последними изменениями и дополнениями на 29.12.2017 № 662);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и условий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дошкольного, начального, основного среднего, общего среднего, образовательные программы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образования, и иных гражданских служащих в сфере образования и науки» приказ Министра образования и науки Республики Казахстан от  27 января 2016 года № 83;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документов, обязательных для ведения педагогами организаций среднего, технического и профессионального,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образования, и их формы» приказ Министра образования и науки Республики Казахстан от 6 апреля 2020 года № 130;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Методических рекомендаций по осуществлению учебного процесса в организациях образования в период ограничительных мер, связанных с распространением </a:t>
            </a:r>
            <a:r>
              <a:rPr lang="ru-RU" sz="1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коронавирусной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инфекции» приказ Министра образования и науки Республики Казахстан от 13 августа 2020 года № 345; </a:t>
            </a:r>
            <a:endParaRPr lang="ru-RU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–"/>
              <a:tabLst>
                <a:tab pos="630555" algn="l"/>
              </a:tabLst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 внесении изменения в приказ Министра образования и науки Республики Казахстан от 20 марта 2015 года № 137 «Об утверждении Правил организации учебного процесса по дистанционным образовательным технологиям» приказ Министра образования и науки Республики Казахстан от </a:t>
            </a:r>
            <a:r>
              <a:rPr lang="ru-RU" sz="1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августа 2020 года № 374.</a:t>
            </a:r>
            <a:endParaRPr lang="ru-RU" sz="15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22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119336" y="61378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Приведен перечень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нормативных правовых актов, касающихся системы среднего образования, утвержденный на основании Закона «О статусе педагога», принятого 27 декабря 2019 года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9336" y="1340768"/>
            <a:ext cx="119533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5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внесении изменений в приказ исполняющего обязанности Министра образования и науки РК от 16 мая 2008 года № 272 "Об утверждении Типовых правил организации деятельности педагогического совета»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№125 от 02.04.2020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Перечня документов, обязательных для ведения педагогами организаций образования, и их формы»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№130 от 06.04.2020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перечня должностей педагога»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№145 от 15.04.2020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определения особенностей режима рабочего времени и времени отдыха педагога»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№153 от 21.04.2020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педагогической переподготовки»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№110 от 17.03.2020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внесении изменений в приказ МОН РК от 16 января 2015 года № 12 «Об утверждении Правил присвоения звания «Лучший педагог»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№157 от 23.04.2020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выплаты и размера вознаграждения обладателю звания «Лучший педагог»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 РК №204 от 14.04.2020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Правил организации наставничества и требований к педагогам, осуществляющим наставничество» 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от 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внесении изменений в приказ МОН РК от 13 июля 2009 года № 338 «Об утверждении Типовых квалификационных характеристик должностей педагогических работников и приравненных к ним лиц» 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№169 от 30.04.2020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741045" algn="l"/>
              </a:tabLst>
            </a:pPr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некоторых вопросах педагогической этики»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№190 от 11.05.2020 г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700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«Об утверждении правил присвоения (подтверждения) квалификационных категорий педагогов» </a:t>
            </a:r>
            <a:r>
              <a:rPr lang="kk-KZ" sz="1700" i="1" dirty="0">
                <a:solidFill>
                  <a:srgbClr val="0F243E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приказ МОН РК №192 от 11.05.2020 г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xmlns="" val="5971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показателями пробелов в знаниях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обучающихся являются: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336" y="1191063"/>
            <a:ext cx="11860656" cy="5645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пробелов в знаниях по учебной программе предмета;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пробелов в 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умениях 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навыках учебно-познавательной деятельности;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уровень развития личностных качеств, проявления самостоятельности, организованности, необходимых для успешного обучения;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эмоциальный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со слабоуспевающими обучающимися: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оказание помощи в планировании учебной деятельности (повторение, закрепление учебного материала, выполнение минимума учебных заданий для ликвидации пробелов, алгоритмизация учебной деятельности по анализу и устранению ошибок и др.);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сопровождение и консультирование в ходе учебной деятельности;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стимулирование учебной деятельности (поощрение, создание ситуаций успеха, побуждение к активному участию в процессе обучения и др.).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 учебной деятельности и достижений ученика (регулярный опрос ученика, проверка выполнения учебных заданий, обратная связь, активизация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самооценивания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Дополнительные занятия и организация взаимопомощи;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с родителями по оказанию поддержки обучающемуся.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Педагогу необходимо: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выяснить </a:t>
            </a:r>
            <a:r>
              <a:rPr lang="kk-K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отставания обучающего и определить его уровень учебных достижений и пробелы в знаниях;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обратить внимание на формирование и развитие приемов познавательной деятельности обучающегося с учетом индивидуальных потребностей;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разработать индивидуальный план обучения с подбором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ндивидуальных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заданий;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постоянно осуществлять обратную связь. </a:t>
            </a:r>
          </a:p>
        </p:txBody>
      </p:sp>
    </p:spTree>
    <p:extLst>
      <p:ext uri="{BB962C8B-B14F-4D97-AF65-F5344CB8AC3E}">
        <p14:creationId xmlns:p14="http://schemas.microsoft.com/office/powerpoint/2010/main" xmlns="" val="247279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УРОВЕНЬ ОСНОВНОГО СРЕДНЕГО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ОБРАЗОВАНИЯ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6646" y="1428736"/>
            <a:ext cx="11572956" cy="28981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основного среднего образования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формирование общей культуры личности, адаптация личности к жизни в обществе, создание основы для осознанного выбора и освоения профессии, специальности, в том числе с учетом особых образовательных потребностей и индивидуальных возможностей обучающихся.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задачи основного среднего образования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аключаются в формировании и развитии у обучающихся: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духовно-нравственных качеств;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системы базовых знаний по основам наук;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навыков самостоятельного обучения и личностного саморазвития;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навыков осуществления учебной, проектной, исследовательской деятельности;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навыков критического и творческого мышления;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навыков самореализации и взаимодействия в социуме.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79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3248" y="188640"/>
            <a:ext cx="1116124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 учебной нагрузки 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Типовым учебным планом обновленного содержания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учебному предмету «Русский язык» составляет: 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</a:pP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5-м классе –  3 часа в неделю, 102 часа в учебном году;</a:t>
            </a:r>
            <a:endParaRPr lang="ru-RU" sz="1400" spc="5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</a:pP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6-м классе –  3 часа в неделю, 102 часа в учебном году;</a:t>
            </a:r>
            <a:endParaRPr lang="ru-RU" sz="1400" spc="5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</a:pP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7-м классе –  3 часа в неделю, 102 часа в учебном году;</a:t>
            </a:r>
            <a:endParaRPr lang="ru-RU" sz="1400" spc="5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</a:pP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8-м классе –  2 часа в неделю, 68 часов в учебном году;</a:t>
            </a:r>
            <a:endParaRPr lang="ru-RU" sz="1400" spc="5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/>
            </a:pP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9-м классе -	2 часа в неделю, 68 часов в учебном году.</a:t>
            </a:r>
            <a:endParaRPr lang="ru-RU" sz="1400" spc="5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360" y="3140968"/>
            <a:ext cx="1695450" cy="5905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8184036"/>
              </p:ext>
            </p:extLst>
          </p:nvPr>
        </p:nvGraphicFramePr>
        <p:xfrm>
          <a:off x="551384" y="4005064"/>
          <a:ext cx="11161240" cy="2448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1240"/>
              </a:tblGrid>
              <a:tr h="244827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учебной нагрузки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Типовым учебным планом (с сокращением учебной нагрузки)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учебному предмету «Русский язык» составляет: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arenR"/>
                      </a:pP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5-м классе –  3 часа в неделю, 102 часа в учебном году;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arenR"/>
                      </a:pP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6-м классе –  3 часа в неделю, 102 часа в учебном году;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arenR"/>
                      </a:pP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7-м классе –  2 часа в неделю, 68 часов в учебном году;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arenR"/>
                      </a:pP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8-м классе –  2 часа в неделю, 68 часов в учебном году;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 panose="02020603050405020304" pitchFamily="18" charset="0"/>
                        <a:buAutoNum type="arabicParenR"/>
                      </a:pP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9-м классе </a:t>
                      </a:r>
                      <a:r>
                        <a:rPr lang="ru-RU" sz="1800" spc="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spc="5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spc="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часа в неделю, 68 часов в учебном году.</a:t>
                      </a:r>
                      <a:endParaRPr lang="ru-RU" sz="1800" spc="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243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2841213"/>
              </p:ext>
            </p:extLst>
          </p:nvPr>
        </p:nvGraphicFramePr>
        <p:xfrm>
          <a:off x="623392" y="1518393"/>
          <a:ext cx="10009112" cy="3494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86351"/>
                <a:gridCol w="1972456"/>
                <a:gridCol w="1614373"/>
                <a:gridCol w="1937247"/>
                <a:gridCol w="2098685"/>
              </a:tblGrid>
              <a:tr h="75878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суммативных оцениваний за раздел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99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четверть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четверть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четверть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четверть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2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93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93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93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93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3352" y="152188"/>
            <a:ext cx="11615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суммативных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оцениваний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kk-KZ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раздел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учебному предмету «Русский язык»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3392" y="5301208"/>
            <a:ext cx="11161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*Примечание: По языковым предметам в </a:t>
            </a:r>
            <a:r>
              <a:rPr lang="ru-RU" alt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суммативном</a:t>
            </a:r>
            <a:r>
              <a:rPr lang="ru-RU" alt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оценивании за раздел объединяются два вида речевой деятельности (например, </a:t>
            </a:r>
            <a:r>
              <a:rPr lang="ru-RU" alt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аудирование</a:t>
            </a:r>
            <a:r>
              <a:rPr lang="ru-RU" alt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говорение, чтение и письмо).</a:t>
            </a: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8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3EB7E93-BA8A-44B2-AF55-D95486B662D8}"/>
              </a:ext>
            </a:extLst>
          </p:cNvPr>
          <p:cNvSpPr/>
          <p:nvPr/>
        </p:nvSpPr>
        <p:spPr>
          <a:xfrm>
            <a:off x="26664" y="0"/>
            <a:ext cx="11953328" cy="113537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ПРЕДМЕТ «РУССКАЯ ЛИТЕРАТУРА» (С РУССКИМ ЯЗЫКОМ ОБУЧЕНИЯ)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4753061"/>
              </p:ext>
            </p:extLst>
          </p:nvPr>
        </p:nvGraphicFramePr>
        <p:xfrm>
          <a:off x="1055440" y="4005064"/>
          <a:ext cx="9001000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1000"/>
              </a:tblGrid>
              <a:tr h="266429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учебной нагрузки 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Типовым учебным планом (с сокращением учебной нагрузки)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учебному предмету «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ая литература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составляет: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5 классе –  2 часа в неделю, 68 часов в учебном году;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6 классе –  2 часа в неделю, 68 часов в учебном году;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7 классе –  2 часа в неделю, 68 часов в учебном году;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8 классе –  2 часа в неделю, 68 часов в учебном году;</a:t>
                      </a:r>
                    </a:p>
                    <a:p>
                      <a:pPr marL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9 классе -	2 часа в неделю, 68 часов в учебном году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4696" y="1211992"/>
            <a:ext cx="1137726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 учебной нагрузки учебного предмета «Русская литература»</a:t>
            </a: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Типовым учебным планам обновленного содержания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составляет: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5 классе –  2 часа в неделю, 68 часов в учебном году;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6 классе –  2 часа в неделю, 68 часов в учебном году;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7 классе –  2 часа в неделю, 68 часов в учебном году;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8 классе –  3 часа в неделю, 102 часа в учебном году;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9 классе -	3 часа в неделю, 102 часа в учебном году.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3" name="Рисунок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2000" y="3327328"/>
            <a:ext cx="1698625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038475" y="4194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876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</TotalTime>
  <Words>2316</Words>
  <Application>Microsoft Office PowerPoint</Application>
  <PresentationFormat>Произвольный</PresentationFormat>
  <Paragraphs>270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TM</cp:lastModifiedBy>
  <cp:revision>144</cp:revision>
  <cp:lastPrinted>2021-08-11T13:44:38Z</cp:lastPrinted>
  <dcterms:created xsi:type="dcterms:W3CDTF">2020-09-30T11:01:58Z</dcterms:created>
  <dcterms:modified xsi:type="dcterms:W3CDTF">2021-08-11T20:12:39Z</dcterms:modified>
</cp:coreProperties>
</file>