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4"/>
    <p:restoredTop sz="94674"/>
  </p:normalViewPr>
  <p:slideViewPr>
    <p:cSldViewPr snapToGrid="0" snapToObjects="1">
      <p:cViewPr varScale="1">
        <p:scale>
          <a:sx n="105" d="100"/>
          <a:sy n="105" d="100"/>
        </p:scale>
        <p:origin x="192" y="5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BDD22-0F12-0844-BD2A-1A3BD448FC28}" type="datetimeFigureOut">
              <a:rPr lang="ru-KZ" smtClean="0"/>
              <a:t>12.08.2021</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79DFD-A223-304C-90C2-FA996A69758A}" type="slidenum">
              <a:rPr lang="ru-KZ" smtClean="0"/>
              <a:t>‹#›</a:t>
            </a:fld>
            <a:endParaRPr lang="ru-KZ"/>
          </a:p>
        </p:txBody>
      </p:sp>
    </p:spTree>
    <p:extLst>
      <p:ext uri="{BB962C8B-B14F-4D97-AF65-F5344CB8AC3E}">
        <p14:creationId xmlns:p14="http://schemas.microsoft.com/office/powerpoint/2010/main" val="315598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E2279DFD-A223-304C-90C2-FA996A69758A}" type="slidenum">
              <a:rPr lang="ru-KZ" smtClean="0"/>
              <a:t>5</a:t>
            </a:fld>
            <a:endParaRPr lang="ru-KZ"/>
          </a:p>
        </p:txBody>
      </p:sp>
    </p:spTree>
    <p:extLst>
      <p:ext uri="{BB962C8B-B14F-4D97-AF65-F5344CB8AC3E}">
        <p14:creationId xmlns:p14="http://schemas.microsoft.com/office/powerpoint/2010/main" val="1196496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E1B863-DF9B-B84E-A498-9B1096C23C1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C8400609-B74C-0047-87B7-BC56F53D03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98B13667-F6F2-7B41-9276-280427B43195}"/>
              </a:ext>
            </a:extLst>
          </p:cNvPr>
          <p:cNvSpPr>
            <a:spLocks noGrp="1"/>
          </p:cNvSpPr>
          <p:nvPr>
            <p:ph type="dt" sz="half" idx="10"/>
          </p:nvPr>
        </p:nvSpPr>
        <p:spPr/>
        <p:txBody>
          <a:bodyPr/>
          <a:lstStyle/>
          <a:p>
            <a:fld id="{1BB53AA0-06F7-F140-A437-7853D813D7B8}" type="datetimeFigureOut">
              <a:rPr lang="ru-KZ" smtClean="0"/>
              <a:t>12.08.2021</a:t>
            </a:fld>
            <a:endParaRPr lang="ru-KZ"/>
          </a:p>
        </p:txBody>
      </p:sp>
      <p:sp>
        <p:nvSpPr>
          <p:cNvPr id="5" name="Нижний колонтитул 4">
            <a:extLst>
              <a:ext uri="{FF2B5EF4-FFF2-40B4-BE49-F238E27FC236}">
                <a16:creationId xmlns:a16="http://schemas.microsoft.com/office/drawing/2014/main" id="{6DAE7798-1781-0543-B17C-460D1916DA47}"/>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9D590D3C-C7B3-504B-90F3-0C6F4E2E289D}"/>
              </a:ext>
            </a:extLst>
          </p:cNvPr>
          <p:cNvSpPr>
            <a:spLocks noGrp="1"/>
          </p:cNvSpPr>
          <p:nvPr>
            <p:ph type="sldNum" sz="quarter" idx="12"/>
          </p:nvPr>
        </p:nvSpPr>
        <p:spPr/>
        <p:txBody>
          <a:bodyPr/>
          <a:lstStyle/>
          <a:p>
            <a:fld id="{EF84D33E-A94E-E54D-9A8F-51947CDB0948}" type="slidenum">
              <a:rPr lang="ru-KZ" smtClean="0"/>
              <a:t>‹#›</a:t>
            </a:fld>
            <a:endParaRPr lang="ru-KZ"/>
          </a:p>
        </p:txBody>
      </p:sp>
    </p:spTree>
    <p:extLst>
      <p:ext uri="{BB962C8B-B14F-4D97-AF65-F5344CB8AC3E}">
        <p14:creationId xmlns:p14="http://schemas.microsoft.com/office/powerpoint/2010/main" val="2694128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42A093-6E0F-504B-8503-5B02DFCE6520}"/>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AA85AFDF-0C4F-854E-AD95-314809B0B4D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7986FEE6-05D4-3F46-9838-AC0E02968717}"/>
              </a:ext>
            </a:extLst>
          </p:cNvPr>
          <p:cNvSpPr>
            <a:spLocks noGrp="1"/>
          </p:cNvSpPr>
          <p:nvPr>
            <p:ph type="dt" sz="half" idx="10"/>
          </p:nvPr>
        </p:nvSpPr>
        <p:spPr/>
        <p:txBody>
          <a:bodyPr/>
          <a:lstStyle/>
          <a:p>
            <a:fld id="{1BB53AA0-06F7-F140-A437-7853D813D7B8}" type="datetimeFigureOut">
              <a:rPr lang="ru-KZ" smtClean="0"/>
              <a:t>12.08.2021</a:t>
            </a:fld>
            <a:endParaRPr lang="ru-KZ"/>
          </a:p>
        </p:txBody>
      </p:sp>
      <p:sp>
        <p:nvSpPr>
          <p:cNvPr id="5" name="Нижний колонтитул 4">
            <a:extLst>
              <a:ext uri="{FF2B5EF4-FFF2-40B4-BE49-F238E27FC236}">
                <a16:creationId xmlns:a16="http://schemas.microsoft.com/office/drawing/2014/main" id="{321D53BB-19E6-454F-A741-A5B4C9B243C0}"/>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2C9DF581-BE4A-9048-B168-65E8AE53DEA6}"/>
              </a:ext>
            </a:extLst>
          </p:cNvPr>
          <p:cNvSpPr>
            <a:spLocks noGrp="1"/>
          </p:cNvSpPr>
          <p:nvPr>
            <p:ph type="sldNum" sz="quarter" idx="12"/>
          </p:nvPr>
        </p:nvSpPr>
        <p:spPr/>
        <p:txBody>
          <a:bodyPr/>
          <a:lstStyle/>
          <a:p>
            <a:fld id="{EF84D33E-A94E-E54D-9A8F-51947CDB0948}" type="slidenum">
              <a:rPr lang="ru-KZ" smtClean="0"/>
              <a:t>‹#›</a:t>
            </a:fld>
            <a:endParaRPr lang="ru-KZ"/>
          </a:p>
        </p:txBody>
      </p:sp>
    </p:spTree>
    <p:extLst>
      <p:ext uri="{BB962C8B-B14F-4D97-AF65-F5344CB8AC3E}">
        <p14:creationId xmlns:p14="http://schemas.microsoft.com/office/powerpoint/2010/main" val="267774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320449A-6BB1-384F-93EF-8D99A15DDE9D}"/>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4E89A787-A9B5-544D-98DB-9C13E9F42E9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6BE814AF-CA69-D547-850F-F1F53F0E4935}"/>
              </a:ext>
            </a:extLst>
          </p:cNvPr>
          <p:cNvSpPr>
            <a:spLocks noGrp="1"/>
          </p:cNvSpPr>
          <p:nvPr>
            <p:ph type="dt" sz="half" idx="10"/>
          </p:nvPr>
        </p:nvSpPr>
        <p:spPr/>
        <p:txBody>
          <a:bodyPr/>
          <a:lstStyle/>
          <a:p>
            <a:fld id="{1BB53AA0-06F7-F140-A437-7853D813D7B8}" type="datetimeFigureOut">
              <a:rPr lang="ru-KZ" smtClean="0"/>
              <a:t>12.08.2021</a:t>
            </a:fld>
            <a:endParaRPr lang="ru-KZ"/>
          </a:p>
        </p:txBody>
      </p:sp>
      <p:sp>
        <p:nvSpPr>
          <p:cNvPr id="5" name="Нижний колонтитул 4">
            <a:extLst>
              <a:ext uri="{FF2B5EF4-FFF2-40B4-BE49-F238E27FC236}">
                <a16:creationId xmlns:a16="http://schemas.microsoft.com/office/drawing/2014/main" id="{4B25BF78-4C10-4242-8AA7-3CF7640F10C3}"/>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3C4BEAE2-DA55-774F-B5F2-BEFBD02B2026}"/>
              </a:ext>
            </a:extLst>
          </p:cNvPr>
          <p:cNvSpPr>
            <a:spLocks noGrp="1"/>
          </p:cNvSpPr>
          <p:nvPr>
            <p:ph type="sldNum" sz="quarter" idx="12"/>
          </p:nvPr>
        </p:nvSpPr>
        <p:spPr/>
        <p:txBody>
          <a:bodyPr/>
          <a:lstStyle/>
          <a:p>
            <a:fld id="{EF84D33E-A94E-E54D-9A8F-51947CDB0948}" type="slidenum">
              <a:rPr lang="ru-KZ" smtClean="0"/>
              <a:t>‹#›</a:t>
            </a:fld>
            <a:endParaRPr lang="ru-KZ"/>
          </a:p>
        </p:txBody>
      </p:sp>
    </p:spTree>
    <p:extLst>
      <p:ext uri="{BB962C8B-B14F-4D97-AF65-F5344CB8AC3E}">
        <p14:creationId xmlns:p14="http://schemas.microsoft.com/office/powerpoint/2010/main" val="2775703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9117D5-77C4-7948-BCEE-D292FCB7BCE1}"/>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BB942FF6-2919-B84B-BF87-2F3B164135B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5B546AF6-D5A2-F548-9BE1-6F0EFFC89B77}"/>
              </a:ext>
            </a:extLst>
          </p:cNvPr>
          <p:cNvSpPr>
            <a:spLocks noGrp="1"/>
          </p:cNvSpPr>
          <p:nvPr>
            <p:ph type="dt" sz="half" idx="10"/>
          </p:nvPr>
        </p:nvSpPr>
        <p:spPr/>
        <p:txBody>
          <a:bodyPr/>
          <a:lstStyle/>
          <a:p>
            <a:fld id="{1BB53AA0-06F7-F140-A437-7853D813D7B8}" type="datetimeFigureOut">
              <a:rPr lang="ru-KZ" smtClean="0"/>
              <a:t>12.08.2021</a:t>
            </a:fld>
            <a:endParaRPr lang="ru-KZ"/>
          </a:p>
        </p:txBody>
      </p:sp>
      <p:sp>
        <p:nvSpPr>
          <p:cNvPr id="5" name="Нижний колонтитул 4">
            <a:extLst>
              <a:ext uri="{FF2B5EF4-FFF2-40B4-BE49-F238E27FC236}">
                <a16:creationId xmlns:a16="http://schemas.microsoft.com/office/drawing/2014/main" id="{46BDB5E3-DBCA-6348-A250-6026D552AEE4}"/>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EB6B4F23-E206-4347-8336-BF2B91ECBE04}"/>
              </a:ext>
            </a:extLst>
          </p:cNvPr>
          <p:cNvSpPr>
            <a:spLocks noGrp="1"/>
          </p:cNvSpPr>
          <p:nvPr>
            <p:ph type="sldNum" sz="quarter" idx="12"/>
          </p:nvPr>
        </p:nvSpPr>
        <p:spPr/>
        <p:txBody>
          <a:bodyPr/>
          <a:lstStyle/>
          <a:p>
            <a:fld id="{EF84D33E-A94E-E54D-9A8F-51947CDB0948}" type="slidenum">
              <a:rPr lang="ru-KZ" smtClean="0"/>
              <a:t>‹#›</a:t>
            </a:fld>
            <a:endParaRPr lang="ru-KZ"/>
          </a:p>
        </p:txBody>
      </p:sp>
    </p:spTree>
    <p:extLst>
      <p:ext uri="{BB962C8B-B14F-4D97-AF65-F5344CB8AC3E}">
        <p14:creationId xmlns:p14="http://schemas.microsoft.com/office/powerpoint/2010/main" val="142424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284C5E-9FEE-8A49-8835-BDA4733660A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6EE19A5F-247C-054E-8F32-B8F0273BD8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D51031B-4D2A-F54F-988F-9AA0FF7DE381}"/>
              </a:ext>
            </a:extLst>
          </p:cNvPr>
          <p:cNvSpPr>
            <a:spLocks noGrp="1"/>
          </p:cNvSpPr>
          <p:nvPr>
            <p:ph type="dt" sz="half" idx="10"/>
          </p:nvPr>
        </p:nvSpPr>
        <p:spPr/>
        <p:txBody>
          <a:bodyPr/>
          <a:lstStyle/>
          <a:p>
            <a:fld id="{1BB53AA0-06F7-F140-A437-7853D813D7B8}" type="datetimeFigureOut">
              <a:rPr lang="ru-KZ" smtClean="0"/>
              <a:t>12.08.2021</a:t>
            </a:fld>
            <a:endParaRPr lang="ru-KZ"/>
          </a:p>
        </p:txBody>
      </p:sp>
      <p:sp>
        <p:nvSpPr>
          <p:cNvPr id="5" name="Нижний колонтитул 4">
            <a:extLst>
              <a:ext uri="{FF2B5EF4-FFF2-40B4-BE49-F238E27FC236}">
                <a16:creationId xmlns:a16="http://schemas.microsoft.com/office/drawing/2014/main" id="{FF5A98E9-9806-6B4B-B38B-2D8E2066BCC1}"/>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57C58270-67A3-C544-8F6B-F5527E355D69}"/>
              </a:ext>
            </a:extLst>
          </p:cNvPr>
          <p:cNvSpPr>
            <a:spLocks noGrp="1"/>
          </p:cNvSpPr>
          <p:nvPr>
            <p:ph type="sldNum" sz="quarter" idx="12"/>
          </p:nvPr>
        </p:nvSpPr>
        <p:spPr/>
        <p:txBody>
          <a:bodyPr/>
          <a:lstStyle/>
          <a:p>
            <a:fld id="{EF84D33E-A94E-E54D-9A8F-51947CDB0948}" type="slidenum">
              <a:rPr lang="ru-KZ" smtClean="0"/>
              <a:t>‹#›</a:t>
            </a:fld>
            <a:endParaRPr lang="ru-KZ"/>
          </a:p>
        </p:txBody>
      </p:sp>
    </p:spTree>
    <p:extLst>
      <p:ext uri="{BB962C8B-B14F-4D97-AF65-F5344CB8AC3E}">
        <p14:creationId xmlns:p14="http://schemas.microsoft.com/office/powerpoint/2010/main" val="174166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3A9967-C6E5-1C4B-BD30-9AB0DB09D368}"/>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8F6ACCA0-C42C-3A41-8127-C506360BD2A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66F626A0-E324-D94A-AEBE-B01157590CF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E3FA0DD8-B32F-DE4D-BE62-962ECA98D2E8}"/>
              </a:ext>
            </a:extLst>
          </p:cNvPr>
          <p:cNvSpPr>
            <a:spLocks noGrp="1"/>
          </p:cNvSpPr>
          <p:nvPr>
            <p:ph type="dt" sz="half" idx="10"/>
          </p:nvPr>
        </p:nvSpPr>
        <p:spPr/>
        <p:txBody>
          <a:bodyPr/>
          <a:lstStyle/>
          <a:p>
            <a:fld id="{1BB53AA0-06F7-F140-A437-7853D813D7B8}" type="datetimeFigureOut">
              <a:rPr lang="ru-KZ" smtClean="0"/>
              <a:t>12.08.2021</a:t>
            </a:fld>
            <a:endParaRPr lang="ru-KZ"/>
          </a:p>
        </p:txBody>
      </p:sp>
      <p:sp>
        <p:nvSpPr>
          <p:cNvPr id="6" name="Нижний колонтитул 5">
            <a:extLst>
              <a:ext uri="{FF2B5EF4-FFF2-40B4-BE49-F238E27FC236}">
                <a16:creationId xmlns:a16="http://schemas.microsoft.com/office/drawing/2014/main" id="{EFDD2F70-78E7-044E-8B1C-CA10798D873D}"/>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5C724A20-C452-594F-9FEA-EA6017475CA8}"/>
              </a:ext>
            </a:extLst>
          </p:cNvPr>
          <p:cNvSpPr>
            <a:spLocks noGrp="1"/>
          </p:cNvSpPr>
          <p:nvPr>
            <p:ph type="sldNum" sz="quarter" idx="12"/>
          </p:nvPr>
        </p:nvSpPr>
        <p:spPr/>
        <p:txBody>
          <a:bodyPr/>
          <a:lstStyle/>
          <a:p>
            <a:fld id="{EF84D33E-A94E-E54D-9A8F-51947CDB0948}" type="slidenum">
              <a:rPr lang="ru-KZ" smtClean="0"/>
              <a:t>‹#›</a:t>
            </a:fld>
            <a:endParaRPr lang="ru-KZ"/>
          </a:p>
        </p:txBody>
      </p:sp>
    </p:spTree>
    <p:extLst>
      <p:ext uri="{BB962C8B-B14F-4D97-AF65-F5344CB8AC3E}">
        <p14:creationId xmlns:p14="http://schemas.microsoft.com/office/powerpoint/2010/main" val="104320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8FB504-DE8A-9C46-930E-8049B72F5EE9}"/>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A587134A-E28B-534E-BE63-88C7372236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2ED50D5-F729-D448-ADEA-8D492EAE16A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20701609-2A42-2848-8004-06D62E1106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7FA3ABD-4C8D-2446-A3BC-C859806C1F0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0023C105-DE3E-5349-82DF-C13362784B3E}"/>
              </a:ext>
            </a:extLst>
          </p:cNvPr>
          <p:cNvSpPr>
            <a:spLocks noGrp="1"/>
          </p:cNvSpPr>
          <p:nvPr>
            <p:ph type="dt" sz="half" idx="10"/>
          </p:nvPr>
        </p:nvSpPr>
        <p:spPr/>
        <p:txBody>
          <a:bodyPr/>
          <a:lstStyle/>
          <a:p>
            <a:fld id="{1BB53AA0-06F7-F140-A437-7853D813D7B8}" type="datetimeFigureOut">
              <a:rPr lang="ru-KZ" smtClean="0"/>
              <a:t>12.08.2021</a:t>
            </a:fld>
            <a:endParaRPr lang="ru-KZ"/>
          </a:p>
        </p:txBody>
      </p:sp>
      <p:sp>
        <p:nvSpPr>
          <p:cNvPr id="8" name="Нижний колонтитул 7">
            <a:extLst>
              <a:ext uri="{FF2B5EF4-FFF2-40B4-BE49-F238E27FC236}">
                <a16:creationId xmlns:a16="http://schemas.microsoft.com/office/drawing/2014/main" id="{0E21E9C0-9752-6F4F-A512-5C04F511C6D8}"/>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55DDB953-5D04-0440-90B1-A9C96C63E4AB}"/>
              </a:ext>
            </a:extLst>
          </p:cNvPr>
          <p:cNvSpPr>
            <a:spLocks noGrp="1"/>
          </p:cNvSpPr>
          <p:nvPr>
            <p:ph type="sldNum" sz="quarter" idx="12"/>
          </p:nvPr>
        </p:nvSpPr>
        <p:spPr/>
        <p:txBody>
          <a:bodyPr/>
          <a:lstStyle/>
          <a:p>
            <a:fld id="{EF84D33E-A94E-E54D-9A8F-51947CDB0948}" type="slidenum">
              <a:rPr lang="ru-KZ" smtClean="0"/>
              <a:t>‹#›</a:t>
            </a:fld>
            <a:endParaRPr lang="ru-KZ"/>
          </a:p>
        </p:txBody>
      </p:sp>
    </p:spTree>
    <p:extLst>
      <p:ext uri="{BB962C8B-B14F-4D97-AF65-F5344CB8AC3E}">
        <p14:creationId xmlns:p14="http://schemas.microsoft.com/office/powerpoint/2010/main" val="2512506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B39B30-4570-7B48-A163-16757BAF17D9}"/>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2178D5A4-1A1D-E348-877C-9DFADC60650A}"/>
              </a:ext>
            </a:extLst>
          </p:cNvPr>
          <p:cNvSpPr>
            <a:spLocks noGrp="1"/>
          </p:cNvSpPr>
          <p:nvPr>
            <p:ph type="dt" sz="half" idx="10"/>
          </p:nvPr>
        </p:nvSpPr>
        <p:spPr/>
        <p:txBody>
          <a:bodyPr/>
          <a:lstStyle/>
          <a:p>
            <a:fld id="{1BB53AA0-06F7-F140-A437-7853D813D7B8}" type="datetimeFigureOut">
              <a:rPr lang="ru-KZ" smtClean="0"/>
              <a:t>12.08.2021</a:t>
            </a:fld>
            <a:endParaRPr lang="ru-KZ"/>
          </a:p>
        </p:txBody>
      </p:sp>
      <p:sp>
        <p:nvSpPr>
          <p:cNvPr id="4" name="Нижний колонтитул 3">
            <a:extLst>
              <a:ext uri="{FF2B5EF4-FFF2-40B4-BE49-F238E27FC236}">
                <a16:creationId xmlns:a16="http://schemas.microsoft.com/office/drawing/2014/main" id="{1F38BFDC-4425-874B-92F9-D069B9CE6EF3}"/>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64ABB302-9648-D644-99E7-3C43243CC331}"/>
              </a:ext>
            </a:extLst>
          </p:cNvPr>
          <p:cNvSpPr>
            <a:spLocks noGrp="1"/>
          </p:cNvSpPr>
          <p:nvPr>
            <p:ph type="sldNum" sz="quarter" idx="12"/>
          </p:nvPr>
        </p:nvSpPr>
        <p:spPr/>
        <p:txBody>
          <a:bodyPr/>
          <a:lstStyle/>
          <a:p>
            <a:fld id="{EF84D33E-A94E-E54D-9A8F-51947CDB0948}" type="slidenum">
              <a:rPr lang="ru-KZ" smtClean="0"/>
              <a:t>‹#›</a:t>
            </a:fld>
            <a:endParaRPr lang="ru-KZ"/>
          </a:p>
        </p:txBody>
      </p:sp>
    </p:spTree>
    <p:extLst>
      <p:ext uri="{BB962C8B-B14F-4D97-AF65-F5344CB8AC3E}">
        <p14:creationId xmlns:p14="http://schemas.microsoft.com/office/powerpoint/2010/main" val="305100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AFFEC32-05D0-D847-93A5-6421A0294E70}"/>
              </a:ext>
            </a:extLst>
          </p:cNvPr>
          <p:cNvSpPr>
            <a:spLocks noGrp="1"/>
          </p:cNvSpPr>
          <p:nvPr>
            <p:ph type="dt" sz="half" idx="10"/>
          </p:nvPr>
        </p:nvSpPr>
        <p:spPr/>
        <p:txBody>
          <a:bodyPr/>
          <a:lstStyle/>
          <a:p>
            <a:fld id="{1BB53AA0-06F7-F140-A437-7853D813D7B8}" type="datetimeFigureOut">
              <a:rPr lang="ru-KZ" smtClean="0"/>
              <a:t>12.08.2021</a:t>
            </a:fld>
            <a:endParaRPr lang="ru-KZ"/>
          </a:p>
        </p:txBody>
      </p:sp>
      <p:sp>
        <p:nvSpPr>
          <p:cNvPr id="3" name="Нижний колонтитул 2">
            <a:extLst>
              <a:ext uri="{FF2B5EF4-FFF2-40B4-BE49-F238E27FC236}">
                <a16:creationId xmlns:a16="http://schemas.microsoft.com/office/drawing/2014/main" id="{3FD84ABB-F0F7-6948-9742-EA3F072DA5E5}"/>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502F323E-B5C8-0A4B-8CB5-98EFB66A848F}"/>
              </a:ext>
            </a:extLst>
          </p:cNvPr>
          <p:cNvSpPr>
            <a:spLocks noGrp="1"/>
          </p:cNvSpPr>
          <p:nvPr>
            <p:ph type="sldNum" sz="quarter" idx="12"/>
          </p:nvPr>
        </p:nvSpPr>
        <p:spPr/>
        <p:txBody>
          <a:bodyPr/>
          <a:lstStyle/>
          <a:p>
            <a:fld id="{EF84D33E-A94E-E54D-9A8F-51947CDB0948}" type="slidenum">
              <a:rPr lang="ru-KZ" smtClean="0"/>
              <a:t>‹#›</a:t>
            </a:fld>
            <a:endParaRPr lang="ru-KZ"/>
          </a:p>
        </p:txBody>
      </p:sp>
    </p:spTree>
    <p:extLst>
      <p:ext uri="{BB962C8B-B14F-4D97-AF65-F5344CB8AC3E}">
        <p14:creationId xmlns:p14="http://schemas.microsoft.com/office/powerpoint/2010/main" val="286799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6CC1EF-8CEB-FD4D-8C84-555D012EDC3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2CA5A840-E01B-6941-A5B3-74655D4338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37CDECC6-67A2-874E-8461-806F8A52B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5CBCE87-9E21-B648-960C-998EC046BF8D}"/>
              </a:ext>
            </a:extLst>
          </p:cNvPr>
          <p:cNvSpPr>
            <a:spLocks noGrp="1"/>
          </p:cNvSpPr>
          <p:nvPr>
            <p:ph type="dt" sz="half" idx="10"/>
          </p:nvPr>
        </p:nvSpPr>
        <p:spPr/>
        <p:txBody>
          <a:bodyPr/>
          <a:lstStyle/>
          <a:p>
            <a:fld id="{1BB53AA0-06F7-F140-A437-7853D813D7B8}" type="datetimeFigureOut">
              <a:rPr lang="ru-KZ" smtClean="0"/>
              <a:t>12.08.2021</a:t>
            </a:fld>
            <a:endParaRPr lang="ru-KZ"/>
          </a:p>
        </p:txBody>
      </p:sp>
      <p:sp>
        <p:nvSpPr>
          <p:cNvPr id="6" name="Нижний колонтитул 5">
            <a:extLst>
              <a:ext uri="{FF2B5EF4-FFF2-40B4-BE49-F238E27FC236}">
                <a16:creationId xmlns:a16="http://schemas.microsoft.com/office/drawing/2014/main" id="{B0F6AD38-216E-994C-8109-032F8CDDD3FA}"/>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FF877A77-F06F-824F-860D-072E28FB7412}"/>
              </a:ext>
            </a:extLst>
          </p:cNvPr>
          <p:cNvSpPr>
            <a:spLocks noGrp="1"/>
          </p:cNvSpPr>
          <p:nvPr>
            <p:ph type="sldNum" sz="quarter" idx="12"/>
          </p:nvPr>
        </p:nvSpPr>
        <p:spPr/>
        <p:txBody>
          <a:bodyPr/>
          <a:lstStyle/>
          <a:p>
            <a:fld id="{EF84D33E-A94E-E54D-9A8F-51947CDB0948}" type="slidenum">
              <a:rPr lang="ru-KZ" smtClean="0"/>
              <a:t>‹#›</a:t>
            </a:fld>
            <a:endParaRPr lang="ru-KZ"/>
          </a:p>
        </p:txBody>
      </p:sp>
    </p:spTree>
    <p:extLst>
      <p:ext uri="{BB962C8B-B14F-4D97-AF65-F5344CB8AC3E}">
        <p14:creationId xmlns:p14="http://schemas.microsoft.com/office/powerpoint/2010/main" val="3079967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975D82-DC3B-A14C-8525-4A784C8CD5C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3412C706-A7DC-A045-A8D3-0AD58D7879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5746FE6E-F862-AF4D-993C-9C8F6523D6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17A2934-A5CF-5A42-AC80-94CFC5195B25}"/>
              </a:ext>
            </a:extLst>
          </p:cNvPr>
          <p:cNvSpPr>
            <a:spLocks noGrp="1"/>
          </p:cNvSpPr>
          <p:nvPr>
            <p:ph type="dt" sz="half" idx="10"/>
          </p:nvPr>
        </p:nvSpPr>
        <p:spPr/>
        <p:txBody>
          <a:bodyPr/>
          <a:lstStyle/>
          <a:p>
            <a:fld id="{1BB53AA0-06F7-F140-A437-7853D813D7B8}" type="datetimeFigureOut">
              <a:rPr lang="ru-KZ" smtClean="0"/>
              <a:t>12.08.2021</a:t>
            </a:fld>
            <a:endParaRPr lang="ru-KZ"/>
          </a:p>
        </p:txBody>
      </p:sp>
      <p:sp>
        <p:nvSpPr>
          <p:cNvPr id="6" name="Нижний колонтитул 5">
            <a:extLst>
              <a:ext uri="{FF2B5EF4-FFF2-40B4-BE49-F238E27FC236}">
                <a16:creationId xmlns:a16="http://schemas.microsoft.com/office/drawing/2014/main" id="{554C5C24-F185-0642-9DF6-752FF1BFF63B}"/>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3E0C0948-7D73-7241-836C-340E68BF215C}"/>
              </a:ext>
            </a:extLst>
          </p:cNvPr>
          <p:cNvSpPr>
            <a:spLocks noGrp="1"/>
          </p:cNvSpPr>
          <p:nvPr>
            <p:ph type="sldNum" sz="quarter" idx="12"/>
          </p:nvPr>
        </p:nvSpPr>
        <p:spPr/>
        <p:txBody>
          <a:bodyPr/>
          <a:lstStyle/>
          <a:p>
            <a:fld id="{EF84D33E-A94E-E54D-9A8F-51947CDB0948}" type="slidenum">
              <a:rPr lang="ru-KZ" smtClean="0"/>
              <a:t>‹#›</a:t>
            </a:fld>
            <a:endParaRPr lang="ru-KZ"/>
          </a:p>
        </p:txBody>
      </p:sp>
    </p:spTree>
    <p:extLst>
      <p:ext uri="{BB962C8B-B14F-4D97-AF65-F5344CB8AC3E}">
        <p14:creationId xmlns:p14="http://schemas.microsoft.com/office/powerpoint/2010/main" val="3147633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D9CDE0-C1E7-D741-8F47-3077F14BEE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AB5C495B-DC59-A74F-A434-7A2ABEA424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1F1A2130-C40A-6D4D-AC9D-9EE70227E0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53AA0-06F7-F140-A437-7853D813D7B8}" type="datetimeFigureOut">
              <a:rPr lang="ru-KZ" smtClean="0"/>
              <a:t>12.08.2021</a:t>
            </a:fld>
            <a:endParaRPr lang="ru-KZ"/>
          </a:p>
        </p:txBody>
      </p:sp>
      <p:sp>
        <p:nvSpPr>
          <p:cNvPr id="5" name="Нижний колонтитул 4">
            <a:extLst>
              <a:ext uri="{FF2B5EF4-FFF2-40B4-BE49-F238E27FC236}">
                <a16:creationId xmlns:a16="http://schemas.microsoft.com/office/drawing/2014/main" id="{CE9F5258-39F8-3240-9F22-E93A8159A7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E7A47626-3B05-3640-B624-C40B0240D6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4D33E-A94E-E54D-9A8F-51947CDB0948}" type="slidenum">
              <a:rPr lang="ru-KZ" smtClean="0"/>
              <a:t>‹#›</a:t>
            </a:fld>
            <a:endParaRPr lang="ru-KZ"/>
          </a:p>
        </p:txBody>
      </p:sp>
    </p:spTree>
    <p:extLst>
      <p:ext uri="{BB962C8B-B14F-4D97-AF65-F5344CB8AC3E}">
        <p14:creationId xmlns:p14="http://schemas.microsoft.com/office/powerpoint/2010/main" val="341775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7522E7-7501-E340-A811-2A917315C0F6}"/>
              </a:ext>
            </a:extLst>
          </p:cNvPr>
          <p:cNvSpPr>
            <a:spLocks noGrp="1"/>
          </p:cNvSpPr>
          <p:nvPr>
            <p:ph type="title"/>
          </p:nvPr>
        </p:nvSpPr>
        <p:spPr>
          <a:xfrm>
            <a:off x="838200" y="365125"/>
            <a:ext cx="10515600" cy="1586965"/>
          </a:xfrm>
        </p:spPr>
        <p:txBody>
          <a:bodyPr>
            <a:normAutofit fontScale="90000"/>
          </a:bodyPr>
          <a:lstStyle/>
          <a:p>
            <a:pPr algn="ctr"/>
            <a:r>
              <a:rPr lang="ru-KZ" b="1" dirty="0"/>
              <a:t>ГУ </a:t>
            </a:r>
            <a:r>
              <a:rPr lang="en-US" b="1" dirty="0"/>
              <a:t> “</a:t>
            </a:r>
            <a:r>
              <a:rPr lang="ru-RU" b="1" dirty="0"/>
              <a:t>Отдел образования города Кокшетау управления образования </a:t>
            </a:r>
            <a:r>
              <a:rPr lang="ru-RU" b="1" dirty="0" err="1"/>
              <a:t>Акмолинской</a:t>
            </a:r>
            <a:r>
              <a:rPr lang="ru-RU" b="1" dirty="0"/>
              <a:t> области</a:t>
            </a:r>
            <a:r>
              <a:rPr lang="en-US" b="1" dirty="0"/>
              <a:t>”</a:t>
            </a:r>
            <a:endParaRPr lang="ru-KZ" b="1" dirty="0"/>
          </a:p>
        </p:txBody>
      </p:sp>
      <p:sp>
        <p:nvSpPr>
          <p:cNvPr id="3" name="Объект 2">
            <a:extLst>
              <a:ext uri="{FF2B5EF4-FFF2-40B4-BE49-F238E27FC236}">
                <a16:creationId xmlns:a16="http://schemas.microsoft.com/office/drawing/2014/main" id="{E0783A6B-0AC1-3845-8C9A-83807DE2F153}"/>
              </a:ext>
            </a:extLst>
          </p:cNvPr>
          <p:cNvSpPr>
            <a:spLocks noGrp="1"/>
          </p:cNvSpPr>
          <p:nvPr>
            <p:ph idx="1"/>
          </p:nvPr>
        </p:nvSpPr>
        <p:spPr>
          <a:xfrm>
            <a:off x="838200" y="2044557"/>
            <a:ext cx="10515600" cy="4132405"/>
          </a:xfrm>
        </p:spPr>
        <p:txBody>
          <a:bodyPr/>
          <a:lstStyle/>
          <a:p>
            <a:pPr marL="0" indent="0">
              <a:buNone/>
            </a:pPr>
            <a:r>
              <a:rPr lang="ru-KZ" dirty="0"/>
              <a:t>Шапенова Гаухар Кабдешовна</a:t>
            </a:r>
          </a:p>
          <a:p>
            <a:pPr marL="0" indent="0">
              <a:buNone/>
            </a:pPr>
            <a:r>
              <a:rPr lang="ru-RU" dirty="0"/>
              <a:t>у</a:t>
            </a:r>
            <a:r>
              <a:rPr lang="ru-KZ" dirty="0"/>
              <a:t>читель английского языка</a:t>
            </a:r>
          </a:p>
          <a:p>
            <a:pPr marL="0" indent="0">
              <a:buNone/>
            </a:pPr>
            <a:r>
              <a:rPr lang="ru-RU" dirty="0"/>
              <a:t>С</a:t>
            </a:r>
            <a:r>
              <a:rPr lang="ru-KZ" dirty="0"/>
              <a:t>пециализированной гимназии </a:t>
            </a:r>
          </a:p>
          <a:p>
            <a:pPr marL="0" indent="0">
              <a:buNone/>
            </a:pPr>
            <a:r>
              <a:rPr lang="ru-KZ" dirty="0"/>
              <a:t>№3 </a:t>
            </a:r>
            <a:r>
              <a:rPr lang="ru-RU" dirty="0"/>
              <a:t>и</a:t>
            </a:r>
            <a:r>
              <a:rPr lang="ru-KZ" dirty="0"/>
              <a:t>мени М.Габдуллина</a:t>
            </a:r>
          </a:p>
        </p:txBody>
      </p:sp>
    </p:spTree>
    <p:extLst>
      <p:ext uri="{BB962C8B-B14F-4D97-AF65-F5344CB8AC3E}">
        <p14:creationId xmlns:p14="http://schemas.microsoft.com/office/powerpoint/2010/main" val="353640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FCC5839-4BD6-5F48-928F-49B87FA8CA6C}"/>
              </a:ext>
            </a:extLst>
          </p:cNvPr>
          <p:cNvSpPr>
            <a:spLocks noGrp="1"/>
          </p:cNvSpPr>
          <p:nvPr>
            <p:ph idx="1"/>
          </p:nvPr>
        </p:nvSpPr>
        <p:spPr>
          <a:xfrm>
            <a:off x="381000" y="1295401"/>
            <a:ext cx="6281057" cy="3461656"/>
          </a:xfrm>
        </p:spPr>
        <p:txBody>
          <a:bodyPr>
            <a:normAutofit fontScale="92500" lnSpcReduction="10000"/>
          </a:bodyPr>
          <a:lstStyle/>
          <a:p>
            <a:pPr marL="0" indent="0">
              <a:buNone/>
            </a:pPr>
            <a:r>
              <a:rPr lang="en-US" dirty="0"/>
              <a:t>Giving learners lots of opportunities for extensive reading, in or out of class, helps them to develop their fluency in reading. Graded readers (books with language made easier for language learners) are very useful way of giving learners extensive reading practice, helping them build up </a:t>
            </a:r>
            <a:r>
              <a:rPr lang="en-US" b="1" dirty="0"/>
              <a:t>confidence </a:t>
            </a:r>
            <a:r>
              <a:rPr lang="en-US" dirty="0"/>
              <a:t>in reading and </a:t>
            </a:r>
            <a:r>
              <a:rPr lang="en-US" b="1" dirty="0"/>
              <a:t>consolidate </a:t>
            </a:r>
            <a:r>
              <a:rPr lang="en-US" dirty="0"/>
              <a:t>the language they know and gradually extend it to include new language. </a:t>
            </a:r>
            <a:endParaRPr lang="ru-KZ" dirty="0"/>
          </a:p>
        </p:txBody>
      </p:sp>
      <p:pic>
        <p:nvPicPr>
          <p:cNvPr id="4" name="Рисунок 3">
            <a:extLst>
              <a:ext uri="{FF2B5EF4-FFF2-40B4-BE49-F238E27FC236}">
                <a16:creationId xmlns:a16="http://schemas.microsoft.com/office/drawing/2014/main" id="{CD4657FF-6645-8D47-962C-2C6DBE0ED7BC}"/>
              </a:ext>
            </a:extLst>
          </p:cNvPr>
          <p:cNvPicPr>
            <a:picLocks noChangeAspect="1"/>
          </p:cNvPicPr>
          <p:nvPr/>
        </p:nvPicPr>
        <p:blipFill>
          <a:blip r:embed="rId2"/>
          <a:stretch>
            <a:fillRect/>
          </a:stretch>
        </p:blipFill>
        <p:spPr>
          <a:xfrm>
            <a:off x="6781800" y="741136"/>
            <a:ext cx="5410200" cy="4635500"/>
          </a:xfrm>
          <a:prstGeom prst="rect">
            <a:avLst/>
          </a:prstGeom>
        </p:spPr>
      </p:pic>
    </p:spTree>
    <p:extLst>
      <p:ext uri="{BB962C8B-B14F-4D97-AF65-F5344CB8AC3E}">
        <p14:creationId xmlns:p14="http://schemas.microsoft.com/office/powerpoint/2010/main" val="235203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5898717-3C4B-9943-B7FB-78BDF8C9064B}"/>
              </a:ext>
            </a:extLst>
          </p:cNvPr>
          <p:cNvSpPr>
            <a:spLocks noGrp="1"/>
          </p:cNvSpPr>
          <p:nvPr>
            <p:ph idx="1"/>
          </p:nvPr>
        </p:nvSpPr>
        <p:spPr>
          <a:xfrm>
            <a:off x="0" y="0"/>
            <a:ext cx="12072257" cy="6509657"/>
          </a:xfrm>
        </p:spPr>
        <p:txBody>
          <a:bodyPr/>
          <a:lstStyle/>
          <a:p>
            <a:endParaRPr lang="en-US" dirty="0"/>
          </a:p>
          <a:p>
            <a:pPr marL="0" indent="0">
              <a:buNone/>
            </a:pPr>
            <a:r>
              <a:rPr lang="en-US" dirty="0"/>
              <a:t>Which reading skills we need to teach depends on the age and first language of the leaners. </a:t>
            </a:r>
            <a:endParaRPr lang="ru-KZ" dirty="0"/>
          </a:p>
        </p:txBody>
      </p:sp>
      <p:pic>
        <p:nvPicPr>
          <p:cNvPr id="5" name="Рисунок 4">
            <a:extLst>
              <a:ext uri="{FF2B5EF4-FFF2-40B4-BE49-F238E27FC236}">
                <a16:creationId xmlns:a16="http://schemas.microsoft.com/office/drawing/2014/main" id="{CA185CC5-0028-834D-8FD6-7588F486A049}"/>
              </a:ext>
            </a:extLst>
          </p:cNvPr>
          <p:cNvPicPr>
            <a:picLocks noChangeAspect="1"/>
          </p:cNvPicPr>
          <p:nvPr/>
        </p:nvPicPr>
        <p:blipFill>
          <a:blip r:embed="rId2"/>
          <a:stretch>
            <a:fillRect/>
          </a:stretch>
        </p:blipFill>
        <p:spPr>
          <a:xfrm>
            <a:off x="1959428" y="1309007"/>
            <a:ext cx="8153400" cy="5067300"/>
          </a:xfrm>
          <a:prstGeom prst="rect">
            <a:avLst/>
          </a:prstGeom>
        </p:spPr>
      </p:pic>
    </p:spTree>
    <p:extLst>
      <p:ext uri="{BB962C8B-B14F-4D97-AF65-F5344CB8AC3E}">
        <p14:creationId xmlns:p14="http://schemas.microsoft.com/office/powerpoint/2010/main" val="1211070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78F1702-4275-1E4E-901F-5E73E58E6E42}"/>
              </a:ext>
            </a:extLst>
          </p:cNvPr>
          <p:cNvSpPr>
            <a:spLocks noGrp="1"/>
          </p:cNvSpPr>
          <p:nvPr>
            <p:ph idx="1"/>
          </p:nvPr>
        </p:nvSpPr>
        <p:spPr>
          <a:xfrm>
            <a:off x="141514" y="125638"/>
            <a:ext cx="12050486" cy="1703161"/>
          </a:xfrm>
        </p:spPr>
        <p:txBody>
          <a:bodyPr>
            <a:normAutofit/>
          </a:bodyPr>
          <a:lstStyle/>
          <a:p>
            <a:pPr marL="0" indent="0">
              <a:buNone/>
            </a:pPr>
            <a:r>
              <a:rPr lang="en-US" dirty="0"/>
              <a:t>Texts should be interesting in order to motivate learners. Texts should also be at the right level of difficulty. A text may be difficult because it contains complex (complicated) language and/or because it is about a topic that learners don’t know much about.</a:t>
            </a:r>
            <a:endParaRPr lang="ru-KZ" dirty="0"/>
          </a:p>
          <a:p>
            <a:endParaRPr lang="ru-KZ" dirty="0"/>
          </a:p>
        </p:txBody>
      </p:sp>
      <p:pic>
        <p:nvPicPr>
          <p:cNvPr id="5" name="Рисунок 4">
            <a:extLst>
              <a:ext uri="{FF2B5EF4-FFF2-40B4-BE49-F238E27FC236}">
                <a16:creationId xmlns:a16="http://schemas.microsoft.com/office/drawing/2014/main" id="{C8EC7D57-0BE5-3446-9484-35626501F91A}"/>
              </a:ext>
            </a:extLst>
          </p:cNvPr>
          <p:cNvPicPr>
            <a:picLocks noChangeAspect="1"/>
          </p:cNvPicPr>
          <p:nvPr/>
        </p:nvPicPr>
        <p:blipFill>
          <a:blip r:embed="rId2"/>
          <a:stretch>
            <a:fillRect/>
          </a:stretch>
        </p:blipFill>
        <p:spPr>
          <a:xfrm>
            <a:off x="3287486" y="1935432"/>
            <a:ext cx="6078764" cy="4102072"/>
          </a:xfrm>
          <a:prstGeom prst="rect">
            <a:avLst/>
          </a:prstGeom>
        </p:spPr>
      </p:pic>
    </p:spTree>
    <p:extLst>
      <p:ext uri="{BB962C8B-B14F-4D97-AF65-F5344CB8AC3E}">
        <p14:creationId xmlns:p14="http://schemas.microsoft.com/office/powerpoint/2010/main" val="1628628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0940804-375F-D844-B0FE-7C889F3C0F81}"/>
              </a:ext>
            </a:extLst>
          </p:cNvPr>
          <p:cNvSpPr>
            <a:spLocks noGrp="1"/>
          </p:cNvSpPr>
          <p:nvPr>
            <p:ph idx="1"/>
          </p:nvPr>
        </p:nvSpPr>
        <p:spPr>
          <a:xfrm>
            <a:off x="87085" y="125185"/>
            <a:ext cx="12192000" cy="6607629"/>
          </a:xfrm>
        </p:spPr>
        <p:txBody>
          <a:bodyPr>
            <a:normAutofit/>
          </a:bodyPr>
          <a:lstStyle/>
          <a:p>
            <a:pPr marL="0" indent="0">
              <a:buNone/>
            </a:pPr>
            <a:r>
              <a:rPr lang="en-US" sz="3200" dirty="0">
                <a:solidFill>
                  <a:srgbClr val="002060"/>
                </a:solidFill>
              </a:rPr>
              <a:t>To make sure learners get used to a range of text types we can give them different kinds of texts to read, e.g. articles, stories, postcards, emails, brochures, leaflets, etc.</a:t>
            </a:r>
            <a:endParaRPr lang="ru-KZ" sz="3200" dirty="0">
              <a:solidFill>
                <a:srgbClr val="002060"/>
              </a:solidFill>
            </a:endParaRPr>
          </a:p>
          <a:p>
            <a:pPr lvl="0"/>
            <a:r>
              <a:rPr lang="en-US" sz="3200" dirty="0">
                <a:solidFill>
                  <a:srgbClr val="002060"/>
                </a:solidFill>
              </a:rPr>
              <a:t>The activities in a reading lesson often follow this pattern: </a:t>
            </a:r>
            <a:endParaRPr lang="ru-KZ" sz="3200" dirty="0">
              <a:solidFill>
                <a:srgbClr val="002060"/>
              </a:solidFill>
            </a:endParaRPr>
          </a:p>
          <a:p>
            <a:pPr marL="514350" indent="-514350">
              <a:buFont typeface="+mj-lt"/>
              <a:buAutoNum type="arabicPeriod"/>
            </a:pPr>
            <a:r>
              <a:rPr lang="en-US" sz="3200" dirty="0">
                <a:solidFill>
                  <a:srgbClr val="002060"/>
                </a:solidFill>
              </a:rPr>
              <a:t>Introductory activities: </a:t>
            </a:r>
          </a:p>
          <a:p>
            <a:pPr marL="514350" indent="-514350">
              <a:buFont typeface="+mj-lt"/>
              <a:buAutoNum type="arabicPeriod"/>
            </a:pPr>
            <a:endParaRPr lang="en-US" sz="3200" dirty="0">
              <a:solidFill>
                <a:srgbClr val="002060"/>
              </a:solidFill>
            </a:endParaRPr>
          </a:p>
          <a:p>
            <a:pPr marL="514350" indent="-514350">
              <a:buFont typeface="+mj-lt"/>
              <a:buAutoNum type="arabicPeriod"/>
            </a:pPr>
            <a:r>
              <a:rPr lang="en-US" sz="3200" dirty="0">
                <a:solidFill>
                  <a:srgbClr val="002060"/>
                </a:solidFill>
              </a:rPr>
              <a:t>Main activities: </a:t>
            </a:r>
          </a:p>
          <a:p>
            <a:pPr marL="514350" indent="-514350">
              <a:buFont typeface="+mj-lt"/>
              <a:buAutoNum type="arabicPeriod"/>
            </a:pPr>
            <a:endParaRPr lang="en-US" sz="3200" dirty="0">
              <a:solidFill>
                <a:srgbClr val="002060"/>
              </a:solidFill>
            </a:endParaRPr>
          </a:p>
          <a:p>
            <a:pPr marL="514350" indent="-514350">
              <a:buFont typeface="+mj-lt"/>
              <a:buAutoNum type="arabicPeriod"/>
            </a:pPr>
            <a:r>
              <a:rPr lang="en-US" sz="3200" dirty="0">
                <a:solidFill>
                  <a:srgbClr val="002060"/>
                </a:solidFill>
              </a:rPr>
              <a:t>Post-task activities: asking learners to talk about how the topic of the text relates to their own lives or to give their opinions on something in the text. These activities require learners to use some of the language they have met in the text.</a:t>
            </a:r>
            <a:endParaRPr lang="ru-KZ" sz="3200" dirty="0">
              <a:solidFill>
                <a:srgbClr val="002060"/>
              </a:solidFill>
            </a:endParaRPr>
          </a:p>
          <a:p>
            <a:endParaRPr lang="ru-KZ" dirty="0"/>
          </a:p>
        </p:txBody>
      </p:sp>
    </p:spTree>
    <p:extLst>
      <p:ext uri="{BB962C8B-B14F-4D97-AF65-F5344CB8AC3E}">
        <p14:creationId xmlns:p14="http://schemas.microsoft.com/office/powerpoint/2010/main" val="2799532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0C37D9-336D-744A-AFFB-DBC4B81CAA0C}"/>
              </a:ext>
            </a:extLst>
          </p:cNvPr>
          <p:cNvSpPr>
            <a:spLocks noGrp="1"/>
          </p:cNvSpPr>
          <p:nvPr>
            <p:ph type="ctrTitle"/>
          </p:nvPr>
        </p:nvSpPr>
        <p:spPr>
          <a:xfrm>
            <a:off x="76200" y="-1"/>
            <a:ext cx="12115799" cy="6934201"/>
          </a:xfrm>
        </p:spPr>
        <p:style>
          <a:lnRef idx="2">
            <a:schemeClr val="dk1"/>
          </a:lnRef>
          <a:fillRef idx="1">
            <a:schemeClr val="lt1"/>
          </a:fillRef>
          <a:effectRef idx="0">
            <a:schemeClr val="dk1"/>
          </a:effectRef>
          <a:fontRef idx="minor">
            <a:schemeClr val="dk1"/>
          </a:fontRef>
        </p:style>
        <p:txBody>
          <a:bodyPr>
            <a:normAutofit/>
          </a:bodyPr>
          <a:lstStyle/>
          <a:p>
            <a:endParaRPr lang="ru-KZ" sz="6600" b="1" dirty="0"/>
          </a:p>
        </p:txBody>
      </p:sp>
      <p:sp>
        <p:nvSpPr>
          <p:cNvPr id="3" name="Подзаголовок 2">
            <a:extLst>
              <a:ext uri="{FF2B5EF4-FFF2-40B4-BE49-F238E27FC236}">
                <a16:creationId xmlns:a16="http://schemas.microsoft.com/office/drawing/2014/main" id="{E9019658-BCD6-2E43-ACF7-D0B59A917C46}"/>
              </a:ext>
            </a:extLst>
          </p:cNvPr>
          <p:cNvSpPr>
            <a:spLocks noGrp="1"/>
          </p:cNvSpPr>
          <p:nvPr>
            <p:ph type="subTitle" idx="1"/>
          </p:nvPr>
        </p:nvSpPr>
        <p:spPr>
          <a:xfrm>
            <a:off x="-1" y="163285"/>
            <a:ext cx="12115799" cy="6618515"/>
          </a:xfrm>
          <a:solidFill>
            <a:schemeClr val="bg1">
              <a:lumMod val="95000"/>
            </a:schemeClr>
          </a:solidFill>
        </p:spPr>
        <p:style>
          <a:lnRef idx="2">
            <a:schemeClr val="dk1"/>
          </a:lnRef>
          <a:fillRef idx="1">
            <a:schemeClr val="lt1"/>
          </a:fillRef>
          <a:effectRef idx="0">
            <a:schemeClr val="dk1"/>
          </a:effectRef>
          <a:fontRef idx="minor">
            <a:schemeClr val="dk1"/>
          </a:fontRef>
        </p:style>
        <p:txBody>
          <a:bodyPr/>
          <a:lstStyle/>
          <a:p>
            <a:endParaRPr lang="en-US" b="1" dirty="0"/>
          </a:p>
          <a:p>
            <a:endParaRPr lang="en-US" b="1" dirty="0"/>
          </a:p>
          <a:p>
            <a:endParaRPr lang="en-US" b="1" dirty="0"/>
          </a:p>
          <a:p>
            <a:endParaRPr lang="en-US" b="1" dirty="0"/>
          </a:p>
          <a:p>
            <a:r>
              <a:rPr lang="en-US" sz="7200" b="1" dirty="0"/>
              <a:t>TEACHING READING.</a:t>
            </a:r>
            <a:br>
              <a:rPr lang="en-US" sz="7200" b="1" dirty="0"/>
            </a:br>
            <a:r>
              <a:rPr lang="en-US" sz="7200" b="1" dirty="0"/>
              <a:t>KEY CONCEPTS.</a:t>
            </a:r>
            <a:endParaRPr lang="ru-KZ" sz="7200" b="1" dirty="0"/>
          </a:p>
          <a:p>
            <a:endParaRPr lang="ru-KZ" dirty="0"/>
          </a:p>
        </p:txBody>
      </p:sp>
    </p:spTree>
    <p:extLst>
      <p:ext uri="{BB962C8B-B14F-4D97-AF65-F5344CB8AC3E}">
        <p14:creationId xmlns:p14="http://schemas.microsoft.com/office/powerpoint/2010/main" val="2418847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E07D114-7D19-4244-B1AC-6906EDF4F805}"/>
              </a:ext>
            </a:extLst>
          </p:cNvPr>
          <p:cNvSpPr>
            <a:spLocks noGrp="1"/>
          </p:cNvSpPr>
          <p:nvPr>
            <p:ph idx="1"/>
          </p:nvPr>
        </p:nvSpPr>
        <p:spPr>
          <a:xfrm>
            <a:off x="87086" y="0"/>
            <a:ext cx="12104914" cy="6858000"/>
          </a:xfrm>
        </p:spPr>
        <p:txBody>
          <a:bodyPr/>
          <a:lstStyle/>
          <a:p>
            <a:endParaRPr lang="en-US" dirty="0"/>
          </a:p>
          <a:p>
            <a:endParaRPr lang="en-US" dirty="0"/>
          </a:p>
          <a:p>
            <a:endParaRPr lang="en-US" dirty="0"/>
          </a:p>
          <a:p>
            <a:pPr marL="0" indent="0" algn="ctr">
              <a:buNone/>
            </a:pPr>
            <a:r>
              <a:rPr lang="en-US" sz="3600" dirty="0">
                <a:solidFill>
                  <a:srgbClr val="002060"/>
                </a:solidFill>
              </a:rPr>
              <a:t>What is reading?</a:t>
            </a:r>
          </a:p>
          <a:p>
            <a:pPr marL="0" indent="0" algn="ctr">
              <a:buNone/>
            </a:pPr>
            <a:endParaRPr lang="ru-KZ" dirty="0">
              <a:solidFill>
                <a:srgbClr val="002060"/>
              </a:solidFill>
            </a:endParaRPr>
          </a:p>
          <a:p>
            <a:r>
              <a:rPr lang="en-US" dirty="0">
                <a:solidFill>
                  <a:srgbClr val="002060"/>
                </a:solidFill>
              </a:rPr>
              <a:t>Reading is one of the four language skills: reading, writing, listening and speaking. It is a receptive skill like listening.</a:t>
            </a:r>
            <a:r>
              <a:rPr lang="ru-KZ" dirty="0">
                <a:solidFill>
                  <a:srgbClr val="002060"/>
                </a:solidFill>
                <a:effectLst/>
              </a:rPr>
              <a:t> </a:t>
            </a:r>
            <a:endParaRPr lang="en-US" dirty="0">
              <a:solidFill>
                <a:srgbClr val="002060"/>
              </a:solidFill>
              <a:effectLst/>
            </a:endParaRPr>
          </a:p>
          <a:p>
            <a:r>
              <a:rPr lang="en-US" dirty="0">
                <a:solidFill>
                  <a:srgbClr val="002060"/>
                </a:solidFill>
              </a:rPr>
              <a:t>Understand the language of the text at word level, sentence level or whole-text level. We also need to connect the message of the text to our knowledge of the world. </a:t>
            </a:r>
          </a:p>
          <a:p>
            <a:r>
              <a:rPr lang="en-US" dirty="0">
                <a:solidFill>
                  <a:srgbClr val="002060"/>
                </a:solidFill>
              </a:rPr>
              <a:t>Look at this sentence:</a:t>
            </a:r>
            <a:endParaRPr lang="ru-KZ" dirty="0">
              <a:solidFill>
                <a:srgbClr val="002060"/>
              </a:solidFill>
            </a:endParaRPr>
          </a:p>
          <a:p>
            <a:pPr marL="0" indent="0">
              <a:buNone/>
            </a:pPr>
            <a:r>
              <a:rPr lang="en-US" i="1" dirty="0">
                <a:solidFill>
                  <a:srgbClr val="002060"/>
                </a:solidFill>
              </a:rPr>
              <a:t>The boy was surprised because the girl was much faster at running than he was.</a:t>
            </a:r>
          </a:p>
        </p:txBody>
      </p:sp>
      <p:sp>
        <p:nvSpPr>
          <p:cNvPr id="8" name="TextBox 7">
            <a:extLst>
              <a:ext uri="{FF2B5EF4-FFF2-40B4-BE49-F238E27FC236}">
                <a16:creationId xmlns:a16="http://schemas.microsoft.com/office/drawing/2014/main" id="{F61CAE1B-1087-7A43-ADF1-376A0793A236}"/>
              </a:ext>
            </a:extLst>
          </p:cNvPr>
          <p:cNvSpPr txBox="1"/>
          <p:nvPr/>
        </p:nvSpPr>
        <p:spPr>
          <a:xfrm>
            <a:off x="7543800" y="5508171"/>
            <a:ext cx="184731" cy="369332"/>
          </a:xfrm>
          <a:prstGeom prst="rect">
            <a:avLst/>
          </a:prstGeom>
          <a:noFill/>
        </p:spPr>
        <p:txBody>
          <a:bodyPr wrap="none" rtlCol="0">
            <a:spAutoFit/>
          </a:bodyPr>
          <a:lstStyle/>
          <a:p>
            <a:endParaRPr lang="ru-KZ" dirty="0"/>
          </a:p>
        </p:txBody>
      </p:sp>
      <p:pic>
        <p:nvPicPr>
          <p:cNvPr id="12" name="Рисунок 11">
            <a:extLst>
              <a:ext uri="{FF2B5EF4-FFF2-40B4-BE49-F238E27FC236}">
                <a16:creationId xmlns:a16="http://schemas.microsoft.com/office/drawing/2014/main" id="{C2B5E060-C2B8-FB4B-BB03-093FCD75117D}"/>
              </a:ext>
            </a:extLst>
          </p:cNvPr>
          <p:cNvPicPr>
            <a:picLocks noChangeAspect="1"/>
          </p:cNvPicPr>
          <p:nvPr/>
        </p:nvPicPr>
        <p:blipFill>
          <a:blip r:embed="rId2"/>
          <a:stretch>
            <a:fillRect/>
          </a:stretch>
        </p:blipFill>
        <p:spPr>
          <a:xfrm>
            <a:off x="0" y="0"/>
            <a:ext cx="4027714" cy="2423222"/>
          </a:xfrm>
          <a:prstGeom prst="rect">
            <a:avLst/>
          </a:prstGeom>
        </p:spPr>
      </p:pic>
    </p:spTree>
    <p:extLst>
      <p:ext uri="{BB962C8B-B14F-4D97-AF65-F5344CB8AC3E}">
        <p14:creationId xmlns:p14="http://schemas.microsoft.com/office/powerpoint/2010/main" val="3653615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A9F48DC-8460-F446-B405-879A968B1802}"/>
              </a:ext>
            </a:extLst>
          </p:cNvPr>
          <p:cNvSpPr>
            <a:spLocks noGrp="1"/>
          </p:cNvSpPr>
          <p:nvPr>
            <p:ph idx="1"/>
          </p:nvPr>
        </p:nvSpPr>
        <p:spPr>
          <a:xfrm>
            <a:off x="0" y="38100"/>
            <a:ext cx="12192000" cy="6781800"/>
          </a:xfrm>
        </p:spPr>
        <p:txBody>
          <a:bodyPr/>
          <a:lstStyle/>
          <a:p>
            <a:pPr marL="0" indent="0">
              <a:buNone/>
            </a:pPr>
            <a:r>
              <a:rPr lang="en-US" b="1" i="1" dirty="0"/>
              <a:t>Reasons why learners may find reading difficult? </a:t>
            </a:r>
            <a:endParaRPr lang="ru-KZ" dirty="0"/>
          </a:p>
          <a:p>
            <a:pPr marL="0" indent="0" algn="just">
              <a:buNone/>
            </a:pPr>
            <a:r>
              <a:rPr lang="en-US" dirty="0"/>
              <a:t>A text is usually longer than just a word or a sentence. It often contains a series of sentences, as in a letter or even a postcard. Connected text is referred to as</a:t>
            </a:r>
            <a:r>
              <a:rPr lang="en-US" b="1" dirty="0"/>
              <a:t> discourse</a:t>
            </a:r>
            <a:r>
              <a:rPr lang="en-US" dirty="0"/>
              <a:t>. Discourse is connected by grammar and vocabulary and/or our knowledge of the world. Reading involves understanding these connections. </a:t>
            </a:r>
          </a:p>
          <a:p>
            <a:pPr marL="0" indent="0" algn="just">
              <a:buNone/>
            </a:pPr>
            <a:endParaRPr lang="en-US" dirty="0"/>
          </a:p>
          <a:p>
            <a:pPr marL="0" indent="0">
              <a:buNone/>
            </a:pPr>
            <a:r>
              <a:rPr lang="en-US" dirty="0"/>
              <a:t>For example: </a:t>
            </a:r>
            <a:r>
              <a:rPr lang="en-US" i="1" dirty="0"/>
              <a:t>The boy was surprised because the girl was much faster at running than he was. But after he found out that her mother had won a medal for running at the Olympic Games, he understood.</a:t>
            </a:r>
            <a:endParaRPr lang="ru-KZ" dirty="0"/>
          </a:p>
          <a:p>
            <a:endParaRPr lang="ru-KZ" dirty="0"/>
          </a:p>
        </p:txBody>
      </p:sp>
      <p:pic>
        <p:nvPicPr>
          <p:cNvPr id="6" name="Рисунок 5">
            <a:extLst>
              <a:ext uri="{FF2B5EF4-FFF2-40B4-BE49-F238E27FC236}">
                <a16:creationId xmlns:a16="http://schemas.microsoft.com/office/drawing/2014/main" id="{35F9C2A7-97AA-694F-A249-A99F81BB4E1A}"/>
              </a:ext>
            </a:extLst>
          </p:cNvPr>
          <p:cNvPicPr>
            <a:picLocks noChangeAspect="1"/>
          </p:cNvPicPr>
          <p:nvPr/>
        </p:nvPicPr>
        <p:blipFill>
          <a:blip r:embed="rId2"/>
          <a:stretch>
            <a:fillRect/>
          </a:stretch>
        </p:blipFill>
        <p:spPr>
          <a:xfrm>
            <a:off x="6096000" y="4087207"/>
            <a:ext cx="3657600" cy="2565779"/>
          </a:xfrm>
          <a:prstGeom prst="rect">
            <a:avLst/>
          </a:prstGeom>
        </p:spPr>
      </p:pic>
    </p:spTree>
    <p:extLst>
      <p:ext uri="{BB962C8B-B14F-4D97-AF65-F5344CB8AC3E}">
        <p14:creationId xmlns:p14="http://schemas.microsoft.com/office/powerpoint/2010/main" val="3523849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A663862-8C54-6148-9523-E32ECE25C68C}"/>
              </a:ext>
            </a:extLst>
          </p:cNvPr>
          <p:cNvSpPr>
            <a:spLocks noGrp="1"/>
          </p:cNvSpPr>
          <p:nvPr>
            <p:ph idx="1"/>
          </p:nvPr>
        </p:nvSpPr>
        <p:spPr>
          <a:xfrm>
            <a:off x="288472" y="587828"/>
            <a:ext cx="8496300" cy="5312228"/>
          </a:xfrm>
        </p:spPr>
        <p:txBody>
          <a:bodyPr/>
          <a:lstStyle/>
          <a:p>
            <a:pPr marL="0" indent="0">
              <a:buNone/>
            </a:pPr>
            <a:r>
              <a:rPr lang="en-US" sz="3200" b="1" dirty="0"/>
              <a:t>Reading skills: </a:t>
            </a:r>
          </a:p>
          <a:p>
            <a:r>
              <a:rPr lang="en-US" dirty="0"/>
              <a:t>Reading for specific information (Scanning)</a:t>
            </a:r>
            <a:endParaRPr lang="ru-KZ" dirty="0"/>
          </a:p>
          <a:p>
            <a:r>
              <a:rPr lang="en-US" dirty="0"/>
              <a:t>Reading for detail</a:t>
            </a:r>
            <a:endParaRPr lang="ru-KZ" dirty="0"/>
          </a:p>
          <a:p>
            <a:r>
              <a:rPr lang="en-US" dirty="0"/>
              <a:t>Deducing meaning from context</a:t>
            </a:r>
            <a:endParaRPr lang="ru-KZ" dirty="0"/>
          </a:p>
          <a:p>
            <a:r>
              <a:rPr lang="en-US" dirty="0"/>
              <a:t>Understanding text structure</a:t>
            </a:r>
            <a:endParaRPr lang="ru-KZ" dirty="0"/>
          </a:p>
          <a:p>
            <a:r>
              <a:rPr lang="en-US" dirty="0"/>
              <a:t>Reading for gist (Skimming)</a:t>
            </a:r>
            <a:endParaRPr lang="ru-KZ" dirty="0"/>
          </a:p>
          <a:p>
            <a:r>
              <a:rPr lang="en-US" dirty="0"/>
              <a:t>Inferring</a:t>
            </a:r>
            <a:endParaRPr lang="ru-KZ" dirty="0"/>
          </a:p>
          <a:p>
            <a:r>
              <a:rPr lang="en-US" dirty="0"/>
              <a:t>Predicting</a:t>
            </a:r>
            <a:endParaRPr lang="ru-KZ" dirty="0"/>
          </a:p>
          <a:p>
            <a:endParaRPr lang="ru-KZ" dirty="0"/>
          </a:p>
        </p:txBody>
      </p:sp>
      <p:pic>
        <p:nvPicPr>
          <p:cNvPr id="8" name="Рисунок 7">
            <a:extLst>
              <a:ext uri="{FF2B5EF4-FFF2-40B4-BE49-F238E27FC236}">
                <a16:creationId xmlns:a16="http://schemas.microsoft.com/office/drawing/2014/main" id="{B309CC0E-3601-0844-8376-29355FB5FCBF}"/>
              </a:ext>
            </a:extLst>
          </p:cNvPr>
          <p:cNvPicPr>
            <a:picLocks noChangeAspect="1"/>
          </p:cNvPicPr>
          <p:nvPr/>
        </p:nvPicPr>
        <p:blipFill rotWithShape="1">
          <a:blip r:embed="rId3"/>
          <a:srcRect l="3218" t="1397"/>
          <a:stretch/>
        </p:blipFill>
        <p:spPr>
          <a:xfrm>
            <a:off x="4887686" y="2939143"/>
            <a:ext cx="7107010" cy="3841750"/>
          </a:xfrm>
          <a:prstGeom prst="rect">
            <a:avLst/>
          </a:prstGeom>
        </p:spPr>
      </p:pic>
    </p:spTree>
    <p:extLst>
      <p:ext uri="{BB962C8B-B14F-4D97-AF65-F5344CB8AC3E}">
        <p14:creationId xmlns:p14="http://schemas.microsoft.com/office/powerpoint/2010/main" val="2436457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A318781-0293-8541-A440-306D77D124A4}"/>
              </a:ext>
            </a:extLst>
          </p:cNvPr>
          <p:cNvSpPr>
            <a:spLocks noGrp="1"/>
          </p:cNvSpPr>
          <p:nvPr>
            <p:ph idx="1"/>
          </p:nvPr>
        </p:nvSpPr>
        <p:spPr>
          <a:xfrm>
            <a:off x="272143" y="79602"/>
            <a:ext cx="12028714" cy="6858000"/>
          </a:xfrm>
        </p:spPr>
        <p:txBody>
          <a:bodyPr/>
          <a:lstStyle/>
          <a:p>
            <a:endParaRPr lang="en-US" dirty="0"/>
          </a:p>
          <a:p>
            <a:pPr marL="0" indent="0" algn="ctr">
              <a:buNone/>
            </a:pPr>
            <a:r>
              <a:rPr lang="en-US" dirty="0"/>
              <a:t>Reading in different ways according to the purpose of the task:</a:t>
            </a:r>
          </a:p>
          <a:p>
            <a:r>
              <a:rPr lang="en-US" b="1" dirty="0"/>
              <a:t>Scanning</a:t>
            </a:r>
            <a:r>
              <a:rPr lang="en-US" dirty="0"/>
              <a:t> - read a text just to find a specific information in it</a:t>
            </a:r>
          </a:p>
          <a:p>
            <a:r>
              <a:rPr lang="en-US" b="1" dirty="0"/>
              <a:t>Reading for gist or skimming </a:t>
            </a:r>
            <a:r>
              <a:rPr lang="en-US" dirty="0"/>
              <a:t>- also called reading for global understanding.</a:t>
            </a:r>
          </a:p>
          <a:p>
            <a:r>
              <a:rPr lang="ru-KZ" dirty="0">
                <a:effectLst/>
              </a:rPr>
              <a:t> </a:t>
            </a:r>
            <a:r>
              <a:rPr lang="en-US" b="1" dirty="0">
                <a:effectLst/>
              </a:rPr>
              <a:t>R</a:t>
            </a:r>
            <a:r>
              <a:rPr lang="en-US" b="1" dirty="0"/>
              <a:t>eading for detail </a:t>
            </a:r>
            <a:r>
              <a:rPr lang="en-US" dirty="0"/>
              <a:t>- getting the meaning out of every word and out of the links or relationships between words and between sentences, this skill is called intensive reading.</a:t>
            </a:r>
            <a:endParaRPr lang="ru-KZ" dirty="0"/>
          </a:p>
          <a:p>
            <a:r>
              <a:rPr lang="en-US" b="1" dirty="0"/>
              <a:t>Inferring - </a:t>
            </a:r>
            <a:r>
              <a:rPr lang="en-US" dirty="0"/>
              <a:t>to get meaning from a text, work out what the writer’s opinion on a topic is or what his/her feeling is.</a:t>
            </a:r>
            <a:r>
              <a:rPr lang="ru-KZ" dirty="0">
                <a:effectLst/>
              </a:rPr>
              <a:t> </a:t>
            </a:r>
            <a:endParaRPr lang="ru-KZ" dirty="0"/>
          </a:p>
        </p:txBody>
      </p:sp>
    </p:spTree>
    <p:extLst>
      <p:ext uri="{BB962C8B-B14F-4D97-AF65-F5344CB8AC3E}">
        <p14:creationId xmlns:p14="http://schemas.microsoft.com/office/powerpoint/2010/main" val="3947950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22A357C-C826-0E47-B52E-8EEE29DBC2DD}"/>
              </a:ext>
            </a:extLst>
          </p:cNvPr>
          <p:cNvSpPr>
            <a:spLocks noGrp="1"/>
          </p:cNvSpPr>
          <p:nvPr>
            <p:ph idx="1"/>
          </p:nvPr>
        </p:nvSpPr>
        <p:spPr>
          <a:xfrm>
            <a:off x="-76200" y="-1"/>
            <a:ext cx="12083143" cy="3995057"/>
          </a:xfrm>
        </p:spPr>
        <p:txBody>
          <a:bodyPr>
            <a:normAutofit/>
          </a:bodyPr>
          <a:lstStyle/>
          <a:p>
            <a:pPr marL="0" indent="0">
              <a:buNone/>
            </a:pPr>
            <a:r>
              <a:rPr lang="en-US" dirty="0">
                <a:solidFill>
                  <a:srgbClr val="002060"/>
                </a:solidFill>
              </a:rPr>
              <a:t>Deducing meaning from the context involves reading the words around an unknown word or thinking about the situation the unknown word is used in to try and work out its meaning. For example, imagine you see a text in Portugal. You see this sentence: </a:t>
            </a:r>
            <a:r>
              <a:rPr lang="en-US" i="1" dirty="0" err="1">
                <a:solidFill>
                  <a:srgbClr val="002060"/>
                </a:solidFill>
              </a:rPr>
              <a:t>Lisboa</a:t>
            </a:r>
            <a:r>
              <a:rPr lang="en-US" i="1" dirty="0">
                <a:solidFill>
                  <a:srgbClr val="002060"/>
                </a:solidFill>
              </a:rPr>
              <a:t> e’ a capital de Portugal</a:t>
            </a:r>
            <a:r>
              <a:rPr lang="en-US" dirty="0">
                <a:solidFill>
                  <a:srgbClr val="002060"/>
                </a:solidFill>
              </a:rPr>
              <a:t>. You can probably deduce the meaning of </a:t>
            </a:r>
            <a:r>
              <a:rPr lang="en-US" i="1" dirty="0" err="1">
                <a:solidFill>
                  <a:srgbClr val="002060"/>
                </a:solidFill>
              </a:rPr>
              <a:t>Lisboa</a:t>
            </a:r>
            <a:r>
              <a:rPr lang="en-US" i="1" dirty="0">
                <a:solidFill>
                  <a:srgbClr val="002060"/>
                </a:solidFill>
              </a:rPr>
              <a:t>.</a:t>
            </a:r>
            <a:r>
              <a:rPr lang="en-US" dirty="0">
                <a:solidFill>
                  <a:srgbClr val="002060"/>
                </a:solidFill>
              </a:rPr>
              <a:t> </a:t>
            </a:r>
          </a:p>
          <a:p>
            <a:pPr marL="0" indent="0">
              <a:buNone/>
            </a:pPr>
            <a:r>
              <a:rPr lang="en-US" dirty="0">
                <a:solidFill>
                  <a:srgbClr val="002060"/>
                </a:solidFill>
              </a:rPr>
              <a:t>Predicting means using clues before we begin reading, to guess what a text may be about. </a:t>
            </a:r>
            <a:endParaRPr lang="ru-KZ" dirty="0">
              <a:solidFill>
                <a:srgbClr val="002060"/>
              </a:solidFill>
            </a:endParaRPr>
          </a:p>
        </p:txBody>
      </p:sp>
      <p:pic>
        <p:nvPicPr>
          <p:cNvPr id="4" name="Рисунок 3">
            <a:extLst>
              <a:ext uri="{FF2B5EF4-FFF2-40B4-BE49-F238E27FC236}">
                <a16:creationId xmlns:a16="http://schemas.microsoft.com/office/drawing/2014/main" id="{60C82A36-5125-9A49-A8F3-59724E3CC930}"/>
              </a:ext>
            </a:extLst>
          </p:cNvPr>
          <p:cNvPicPr>
            <a:picLocks noChangeAspect="1"/>
          </p:cNvPicPr>
          <p:nvPr/>
        </p:nvPicPr>
        <p:blipFill>
          <a:blip r:embed="rId2"/>
          <a:stretch>
            <a:fillRect/>
          </a:stretch>
        </p:blipFill>
        <p:spPr>
          <a:xfrm>
            <a:off x="-1" y="3734706"/>
            <a:ext cx="5377543" cy="3123293"/>
          </a:xfrm>
          <a:prstGeom prst="rect">
            <a:avLst/>
          </a:prstGeom>
        </p:spPr>
      </p:pic>
      <p:pic>
        <p:nvPicPr>
          <p:cNvPr id="7" name="Рисунок 6">
            <a:extLst>
              <a:ext uri="{FF2B5EF4-FFF2-40B4-BE49-F238E27FC236}">
                <a16:creationId xmlns:a16="http://schemas.microsoft.com/office/drawing/2014/main" id="{BE942FA8-9DC1-3547-85CA-E9740F962CDA}"/>
              </a:ext>
            </a:extLst>
          </p:cNvPr>
          <p:cNvPicPr>
            <a:picLocks noChangeAspect="1"/>
          </p:cNvPicPr>
          <p:nvPr/>
        </p:nvPicPr>
        <p:blipFill>
          <a:blip r:embed="rId3"/>
          <a:stretch>
            <a:fillRect/>
          </a:stretch>
        </p:blipFill>
        <p:spPr>
          <a:xfrm>
            <a:off x="5377542" y="3734705"/>
            <a:ext cx="6814457" cy="3123293"/>
          </a:xfrm>
          <a:prstGeom prst="rect">
            <a:avLst/>
          </a:prstGeom>
        </p:spPr>
      </p:pic>
    </p:spTree>
    <p:extLst>
      <p:ext uri="{BB962C8B-B14F-4D97-AF65-F5344CB8AC3E}">
        <p14:creationId xmlns:p14="http://schemas.microsoft.com/office/powerpoint/2010/main" val="4207786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411460-1A48-A34A-AE36-26DC62C8BF7B}"/>
              </a:ext>
            </a:extLst>
          </p:cNvPr>
          <p:cNvSpPr txBox="1"/>
          <p:nvPr/>
        </p:nvSpPr>
        <p:spPr>
          <a:xfrm>
            <a:off x="4776886" y="163848"/>
            <a:ext cx="1789144" cy="646331"/>
          </a:xfrm>
          <a:prstGeom prst="rect">
            <a:avLst/>
          </a:prstGeom>
          <a:noFill/>
        </p:spPr>
        <p:txBody>
          <a:bodyPr wrap="none" rtlCol="0">
            <a:spAutoFit/>
          </a:bodyPr>
          <a:lstStyle/>
          <a:p>
            <a:r>
              <a:rPr lang="en-US" sz="3600" dirty="0"/>
              <a:t>Reading </a:t>
            </a:r>
            <a:endParaRPr lang="ru-KZ" sz="3600" dirty="0"/>
          </a:p>
        </p:txBody>
      </p:sp>
      <p:cxnSp>
        <p:nvCxnSpPr>
          <p:cNvPr id="6" name="Прямая со стрелкой 5">
            <a:extLst>
              <a:ext uri="{FF2B5EF4-FFF2-40B4-BE49-F238E27FC236}">
                <a16:creationId xmlns:a16="http://schemas.microsoft.com/office/drawing/2014/main" id="{01C7D28F-F8A6-904E-B53F-7E8EB4B3673A}"/>
              </a:ext>
            </a:extLst>
          </p:cNvPr>
          <p:cNvCxnSpPr/>
          <p:nvPr/>
        </p:nvCxnSpPr>
        <p:spPr>
          <a:xfrm flipH="1">
            <a:off x="4352343" y="753434"/>
            <a:ext cx="849085" cy="391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B7265FF-CDD9-6540-A675-B5F8D188EB7A}"/>
              </a:ext>
            </a:extLst>
          </p:cNvPr>
          <p:cNvSpPr txBox="1"/>
          <p:nvPr/>
        </p:nvSpPr>
        <p:spPr>
          <a:xfrm>
            <a:off x="3150744" y="1145319"/>
            <a:ext cx="1952714" cy="646331"/>
          </a:xfrm>
          <a:prstGeom prst="rect">
            <a:avLst/>
          </a:prstGeom>
          <a:noFill/>
        </p:spPr>
        <p:txBody>
          <a:bodyPr wrap="none" rtlCol="0">
            <a:spAutoFit/>
          </a:bodyPr>
          <a:lstStyle/>
          <a:p>
            <a:r>
              <a:rPr lang="en-US" sz="3600" dirty="0"/>
              <a:t>Extensive</a:t>
            </a:r>
          </a:p>
        </p:txBody>
      </p:sp>
      <p:cxnSp>
        <p:nvCxnSpPr>
          <p:cNvPr id="9" name="Прямая со стрелкой 8">
            <a:extLst>
              <a:ext uri="{FF2B5EF4-FFF2-40B4-BE49-F238E27FC236}">
                <a16:creationId xmlns:a16="http://schemas.microsoft.com/office/drawing/2014/main" id="{5C843410-6F4C-C841-9690-EBC7E2A5F46B}"/>
              </a:ext>
            </a:extLst>
          </p:cNvPr>
          <p:cNvCxnSpPr/>
          <p:nvPr/>
        </p:nvCxnSpPr>
        <p:spPr>
          <a:xfrm>
            <a:off x="5980144" y="793886"/>
            <a:ext cx="478971" cy="473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B6A16B2-3423-A946-8EB4-E096FDE2475D}"/>
              </a:ext>
            </a:extLst>
          </p:cNvPr>
          <p:cNvSpPr txBox="1"/>
          <p:nvPr/>
        </p:nvSpPr>
        <p:spPr>
          <a:xfrm>
            <a:off x="5823858" y="1268475"/>
            <a:ext cx="1879745" cy="646331"/>
          </a:xfrm>
          <a:prstGeom prst="rect">
            <a:avLst/>
          </a:prstGeom>
          <a:noFill/>
        </p:spPr>
        <p:txBody>
          <a:bodyPr wrap="none" rtlCol="0">
            <a:spAutoFit/>
          </a:bodyPr>
          <a:lstStyle/>
          <a:p>
            <a:r>
              <a:rPr lang="en-US" sz="3600" dirty="0"/>
              <a:t>Intensive</a:t>
            </a:r>
          </a:p>
        </p:txBody>
      </p:sp>
      <p:pic>
        <p:nvPicPr>
          <p:cNvPr id="15" name="Рисунок 14">
            <a:extLst>
              <a:ext uri="{FF2B5EF4-FFF2-40B4-BE49-F238E27FC236}">
                <a16:creationId xmlns:a16="http://schemas.microsoft.com/office/drawing/2014/main" id="{5C3D2F81-ABDD-D74D-B61E-48CC1176F39B}"/>
              </a:ext>
            </a:extLst>
          </p:cNvPr>
          <p:cNvPicPr>
            <a:picLocks noChangeAspect="1"/>
          </p:cNvPicPr>
          <p:nvPr/>
        </p:nvPicPr>
        <p:blipFill>
          <a:blip r:embed="rId2"/>
          <a:stretch>
            <a:fillRect/>
          </a:stretch>
        </p:blipFill>
        <p:spPr>
          <a:xfrm>
            <a:off x="1545771" y="1755418"/>
            <a:ext cx="7822097" cy="4938734"/>
          </a:xfrm>
          <a:prstGeom prst="rect">
            <a:avLst/>
          </a:prstGeom>
        </p:spPr>
      </p:pic>
    </p:spTree>
    <p:extLst>
      <p:ext uri="{BB962C8B-B14F-4D97-AF65-F5344CB8AC3E}">
        <p14:creationId xmlns:p14="http://schemas.microsoft.com/office/powerpoint/2010/main" val="294206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DEEF940-3CA4-6144-B6FB-C35431F09891}"/>
              </a:ext>
            </a:extLst>
          </p:cNvPr>
          <p:cNvSpPr>
            <a:spLocks noGrp="1"/>
          </p:cNvSpPr>
          <p:nvPr>
            <p:ph idx="1"/>
          </p:nvPr>
        </p:nvSpPr>
        <p:spPr>
          <a:xfrm>
            <a:off x="0" y="0"/>
            <a:ext cx="6988629" cy="6858000"/>
          </a:xfrm>
        </p:spPr>
        <p:txBody>
          <a:bodyPr>
            <a:normAutofit/>
          </a:bodyPr>
          <a:lstStyle/>
          <a:p>
            <a:r>
              <a:rPr lang="en-US" dirty="0"/>
              <a:t>Teachers can check which reading subskills their learners are good at, then focus on practicing the subskills they are not yet using well. They can also help them by pre-teaching </a:t>
            </a:r>
            <a:r>
              <a:rPr lang="en-US" dirty="0" err="1"/>
              <a:t>vocabulary,by</a:t>
            </a:r>
            <a:r>
              <a:rPr lang="en-US" dirty="0"/>
              <a:t> asking learners to predict text content and with certain kinds of learner, encouraging them to predict text structure.</a:t>
            </a:r>
            <a:endParaRPr lang="ru-KZ" dirty="0"/>
          </a:p>
          <a:p>
            <a:r>
              <a:rPr lang="en-US" dirty="0"/>
              <a:t>The teacher can do lead-in activities before the class look at the text. Lead-in activities generally involve looking at the picture around a text or at the title and trying to predict what the text will be about. They can also involve using brainstorming.</a:t>
            </a:r>
            <a:endParaRPr lang="ru-KZ" dirty="0"/>
          </a:p>
        </p:txBody>
      </p:sp>
      <p:pic>
        <p:nvPicPr>
          <p:cNvPr id="7" name="Рисунок 6">
            <a:extLst>
              <a:ext uri="{FF2B5EF4-FFF2-40B4-BE49-F238E27FC236}">
                <a16:creationId xmlns:a16="http://schemas.microsoft.com/office/drawing/2014/main" id="{1CF99787-E68E-614B-8D90-AB53714D29F0}"/>
              </a:ext>
            </a:extLst>
          </p:cNvPr>
          <p:cNvPicPr>
            <a:picLocks noChangeAspect="1"/>
          </p:cNvPicPr>
          <p:nvPr/>
        </p:nvPicPr>
        <p:blipFill>
          <a:blip r:embed="rId2"/>
          <a:stretch>
            <a:fillRect/>
          </a:stretch>
        </p:blipFill>
        <p:spPr>
          <a:xfrm>
            <a:off x="6795519" y="0"/>
            <a:ext cx="5319356" cy="4076246"/>
          </a:xfrm>
          <a:prstGeom prst="rect">
            <a:avLst/>
          </a:prstGeom>
        </p:spPr>
      </p:pic>
    </p:spTree>
    <p:extLst>
      <p:ext uri="{BB962C8B-B14F-4D97-AF65-F5344CB8AC3E}">
        <p14:creationId xmlns:p14="http://schemas.microsoft.com/office/powerpoint/2010/main" val="386462588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783</Words>
  <Application>Microsoft Macintosh PowerPoint</Application>
  <PresentationFormat>Широкоэкранный</PresentationFormat>
  <Paragraphs>56</Paragraphs>
  <Slides>13</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Calibri Light</vt:lpstr>
      <vt:lpstr>Тема Office</vt:lpstr>
      <vt:lpstr>ГУ  “Отдел образования города Кокшетау управления образования Акмолинской области”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word office</dc:creator>
  <cp:lastModifiedBy>word office</cp:lastModifiedBy>
  <cp:revision>27</cp:revision>
  <dcterms:created xsi:type="dcterms:W3CDTF">2021-08-10T14:43:32Z</dcterms:created>
  <dcterms:modified xsi:type="dcterms:W3CDTF">2021-08-12T05:28:26Z</dcterms:modified>
</cp:coreProperties>
</file>