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92" r:id="rId1"/>
  </p:sldMasterIdLst>
  <p:notesMasterIdLst>
    <p:notesMasterId r:id="rId17"/>
  </p:notesMasterIdLst>
  <p:sldIdLst>
    <p:sldId id="271" r:id="rId2"/>
    <p:sldId id="284" r:id="rId3"/>
    <p:sldId id="285" r:id="rId4"/>
    <p:sldId id="287" r:id="rId5"/>
    <p:sldId id="290" r:id="rId6"/>
    <p:sldId id="294" r:id="rId7"/>
    <p:sldId id="300" r:id="rId8"/>
    <p:sldId id="301" r:id="rId9"/>
    <p:sldId id="302" r:id="rId10"/>
    <p:sldId id="303" r:id="rId11"/>
    <p:sldId id="306" r:id="rId12"/>
    <p:sldId id="304" r:id="rId13"/>
    <p:sldId id="305" r:id="rId14"/>
    <p:sldId id="307" r:id="rId15"/>
    <p:sldId id="299" r:id="rId1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5963E2BB-4569-453F-98A6-5BBFD7DE7613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367894E5-A83A-4F3C-A035-1E4B5C80A1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49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900AD1-FD75-4E41-9644-AA58EF9B2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AAC0B15-B100-4699-839E-0E8A2B6CE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C722C2C-FB4A-444E-A75E-80036F048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45BEF12-2956-4052-845A-94E399D5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C3A20E7-69E5-4553-9B25-CA4C6222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50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0E06F7-31E0-41D5-9050-5D2B317EE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6F8D48-4865-4E0D-B25E-F895EDFAC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51C078-F3E2-4C8C-AD1E-DD464A79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1B0C8E-554D-4723-8BB8-C508E244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9EE716-7F0F-40C1-98C5-ED06980F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54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A72D192-46FB-453F-8279-43F37339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1C0F662-138C-4685-92ED-1E9EE6B3C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5E08B0-2660-4FC6-A670-A625DBC3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CE8BE5A-8DB6-4D1E-8ABD-E3F9938F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670F18-D971-42B6-A06D-597074CE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3C2A0B-12D1-4476-B88F-FDF22F8D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5E7633D-5E7A-49F0-940D-9CA1D08F5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D786A0-6B8C-4C17-B4D8-B265E908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74015D-1052-4BFE-AFF3-9666ECB4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93DBB50-F167-481A-A568-6BD50996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6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4EFA2C-91A5-4DFE-A9D6-9E043A6E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D0B799F-1E76-4690-B590-58792C51E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ED5037-831F-4697-9002-A0796E08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69928CF-7DDA-45B2-B490-76376AA73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36782C-FFE6-41DE-A5EC-F98E58D3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93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7654EF-DB2F-433F-9B82-8888FF46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9AA9F7-F00F-452B-BEF3-DF31FA030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31EAE94-02AF-45E3-ACD0-F9CD0EAB5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8F71AD9-0013-4D70-85D4-55B6A6C3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56BC23C-A8EB-412E-81E3-D8A03142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7A6FEAA-28C0-4E22-BFA0-601D55AB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1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359DB6-BC6A-4E20-BEA6-3EAF973DB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87AEC4C-78E2-4BDB-9C5D-F61B0C5A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C01C8E2-662E-4145-A650-4701FC50F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C908F18-DE0C-4EDF-866A-B38C41506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C88F9C-22C4-4956-B442-72FB31049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54D3D7B-5BC0-41E1-B873-400F7E91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1CD6786-7D0F-4F0B-BC71-B73BB5D9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6799813-FA5F-4D9B-8D18-108DEDA4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0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683798-0336-48C4-9553-A12BE8A04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D739C27-32E0-4D64-BA16-04785A3B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6B789BE-9A90-4394-AA15-CD46D97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9728EBA-AFBC-408E-8F7D-4AE53666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8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6D04165-E5E9-4758-9BF0-B9275B978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A2B0B9E-C5EB-48B6-B2BF-3C8AC028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0181EF3-53AC-44F5-ABB1-4DB3FB17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0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CFC834-630A-40BF-ADB7-4898563FE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FDD070-3A7B-4D11-91A3-C9CA7DC0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565D5C4-24A3-4D58-823C-4C6F3FA15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6F82F9C-ABDB-42B9-AF76-360E51C3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0036EFA-6460-4FC6-991C-7AC26B1C5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FBB8E40-5F43-4DF9-B372-2E90AE3E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9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7E95C6-BAD4-4999-BC95-BE0F8C2A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15F944-E64D-4797-B4DA-F5E4530CA8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C80362-49A6-4F92-84F5-36F1C91B5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672D4C7-4785-4E1F-ABF8-A88E3053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A533EF-FB3E-4BE2-987F-E8E2E976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A4F90E3-5E8C-421B-9305-C6E39880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2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FDFBD2-DD21-46E2-B2FD-5F51D2EE2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1BA871D-CE04-4F96-8086-C9D5CEE33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BC1C89-08B8-4B3A-B42F-FE520065E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D47A-524A-4FB7-9F07-9ACEA0ACAC2F}" type="datetimeFigureOut">
              <a:rPr lang="ru-RU" smtClean="0"/>
              <a:pPr/>
              <a:t>18.08.2021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1D4C51F-7BEE-4E78-8857-E59DBF18A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C33B5C-340C-4231-9E0C-ACB595593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8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1200008170" TargetMode="External"/><Relationship Id="rId2" Type="http://schemas.openxmlformats.org/officeDocument/2006/relationships/hyperlink" Target="https://adilet.zan.kz/rus/docs/V180001766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dilet.zan.kz/rus/docs/V1700015681" TargetMode="External"/><Relationship Id="rId5" Type="http://schemas.openxmlformats.org/officeDocument/2006/relationships/hyperlink" Target="https://adilet.zan.kz/rus/docs/V080005191_" TargetMode="External"/><Relationship Id="rId4" Type="http://schemas.openxmlformats.org/officeDocument/2006/relationships/hyperlink" Target="https://adilet.zan.kz/rus/docs/V130000842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C01F0B4-A223-40F4-8FE2-751DE2339551}"/>
              </a:ext>
            </a:extLst>
          </p:cNvPr>
          <p:cNvSpPr/>
          <p:nvPr/>
        </p:nvSpPr>
        <p:spPr>
          <a:xfrm>
            <a:off x="120003" y="102450"/>
            <a:ext cx="12024001" cy="6619025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ИНСТРУКТИВНО-МЕТОДИЧЕСКОЕ ПИСЬМО </a:t>
            </a:r>
          </a:p>
          <a:p>
            <a:pPr algn="ctr"/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(ДЛЯ ОРГАНИЗАЦИЙ СРЕДНЕГО ОБРАЗОВАНИЯ </a:t>
            </a:r>
          </a:p>
          <a:p>
            <a:pPr algn="ctr"/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2021-2022 УЧЕБНЫЙ ГОД) </a:t>
            </a:r>
          </a:p>
          <a:p>
            <a:pPr algn="ctr"/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ECD6F8E8-807D-4859-A82C-2BC371E2F548}"/>
              </a:ext>
            </a:extLst>
          </p:cNvPr>
          <p:cNvGrpSpPr/>
          <p:nvPr/>
        </p:nvGrpSpPr>
        <p:grpSpPr>
          <a:xfrm>
            <a:off x="5303911" y="479669"/>
            <a:ext cx="1512169" cy="1299246"/>
            <a:chOff x="705690" y="2361122"/>
            <a:chExt cx="1800000" cy="1800000"/>
          </a:xfrm>
        </p:grpSpPr>
        <p:pic>
          <p:nvPicPr>
            <p:cNvPr id="4" name="Рисунок 3">
              <a:extLst>
                <a:ext uri="{FF2B5EF4-FFF2-40B4-BE49-F238E27FC236}">
                  <a16:creationId xmlns="" xmlns:a16="http://schemas.microsoft.com/office/drawing/2014/main" id="{2FFFB87B-8E26-495E-A231-94A1B93A2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90" y="2361122"/>
              <a:ext cx="1800000" cy="1800000"/>
            </a:xfrm>
            <a:prstGeom prst="ellipse">
              <a:avLst/>
            </a:prstGeom>
          </p:spPr>
        </p:pic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DE58E8C1-39BB-480A-B573-F7938BDB3FC4}"/>
                </a:ext>
              </a:extLst>
            </p:cNvPr>
            <p:cNvSpPr/>
            <p:nvPr/>
          </p:nvSpPr>
          <p:spPr>
            <a:xfrm>
              <a:off x="705690" y="2361122"/>
              <a:ext cx="1800000" cy="1800000"/>
            </a:xfrm>
            <a:prstGeom prst="ellipse">
              <a:avLst/>
            </a:prstGeom>
            <a:noFill/>
            <a:ln w="38100">
              <a:solidFill>
                <a:srgbClr val="FCEE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A2DF4FB9-A618-4574-9CFA-3F867A3872AE}"/>
              </a:ext>
            </a:extLst>
          </p:cNvPr>
          <p:cNvCxnSpPr>
            <a:cxnSpLocks/>
          </p:cNvCxnSpPr>
          <p:nvPr/>
        </p:nvCxnSpPr>
        <p:spPr>
          <a:xfrm rot="16200000">
            <a:off x="6180982" y="-5747425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DBF63E0F-EB56-4ACB-A688-4250BAF0AFF9}"/>
              </a:ext>
            </a:extLst>
          </p:cNvPr>
          <p:cNvCxnSpPr>
            <a:cxnSpLocks/>
          </p:cNvCxnSpPr>
          <p:nvPr/>
        </p:nvCxnSpPr>
        <p:spPr>
          <a:xfrm rot="16200000">
            <a:off x="6180000" y="519028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>
            <a:extLst>
              <a:ext uri="{FF2B5EF4-FFF2-40B4-BE49-F238E27FC236}">
                <a16:creationId xmlns="" xmlns:a16="http://schemas.microsoft.com/office/drawing/2014/main" id="{CBA6BDBB-CB9B-4A4B-AE65-E7F17A67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E092-2EF8-44C8-BBE3-A96BBD4B1D30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484" y="539929"/>
            <a:ext cx="1420231" cy="1238986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479669"/>
            <a:ext cx="1584176" cy="12317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45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57148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ИЗУЧЕНИЯ ПРЕДМЕТА «ВСЕМИРНАЯ ИСТОРИЯ»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4538" y="540261"/>
            <a:ext cx="1144927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 учебной нагрузки по учебному предмету «Всемирная история» составляет: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в 5-м классе по 1 часу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 6-м классе по 1 часу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в 7-м классе по 1 часу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 8-м классе по 1 часу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в 9-м классе по 1 часу в неделю, в учебном году – 34 часа.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Суммативное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оценивание по предмету предполагает проведение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оценивания за раздел (СОР). В таблице представлено количество процедур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оценивания за раздел.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817600"/>
              </p:ext>
            </p:extLst>
          </p:nvPr>
        </p:nvGraphicFramePr>
        <p:xfrm>
          <a:off x="1127448" y="2780928"/>
          <a:ext cx="8208914" cy="2603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2175"/>
                <a:gridCol w="644094"/>
                <a:gridCol w="644094"/>
                <a:gridCol w="644094"/>
                <a:gridCol w="644094"/>
                <a:gridCol w="644094"/>
                <a:gridCol w="644094"/>
                <a:gridCol w="2172175"/>
              </a:tblGrid>
              <a:tr h="648070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суммативного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оценивания за раздел по предмету «Всемирная история» Класс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суммативного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оценивания за раздел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четверть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четверть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четверть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класс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класс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класс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57148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344" y="595520"/>
            <a:ext cx="112332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Типовым учебным планам </a:t>
            </a:r>
            <a:r>
              <a:rPr lang="ru-RU" sz="14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обновленного</a:t>
            </a:r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содержания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образования, учебная нагрузка по предмету «Всемирная </a:t>
            </a:r>
            <a:r>
              <a:rPr lang="ru-RU" sz="1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история»составляет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общественно-гуманитарное направление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10-м классе – 2 часа в неделю, 68 часов в учебном году; </a:t>
            </a: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11-м классе – 2 часа в неделю, 68 часов в учебном году; </a:t>
            </a: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естественно-математическое направление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10-м классе – 1 час в неделю, 34 часа в учебном году; </a:t>
            </a: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11-м классе – 1 час в неделю, 34 часа в учебном году. </a:t>
            </a: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Типовым учебным планам с </a:t>
            </a:r>
            <a:r>
              <a:rPr lang="ru-RU" sz="1400" b="1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сокращение</a:t>
            </a:r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 учебной нагрузки,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учебная нагрузка по предмету «Всемирная история» составляет: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общественно-гуманитарное направление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10-11 классах– 3 часа в неделю, 102 часа в учебном году;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естественно-математическое направление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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10-11 классах – 2 часа в неделю, 68 часов в учебном году.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03512" y="4437112"/>
            <a:ext cx="7488832" cy="19442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92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3472"/>
            <a:ext cx="12192000" cy="864096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6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16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УСТРАНЕНИЮ ПРОБЕЛОВ И ВОСПОЛНЕНИЮ ЗНАНИЙ ОБУЧАЮЩИХСЯ ПО УЧЕБНЫМ ПРЕДМЕТАМ «ИСТОРИЯ КАЗАХСТАНА» И «ВСЕМИРНАЯ ИСТОРИЯ» 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344" y="1052736"/>
            <a:ext cx="116652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диагностической контрольной работы по содержанию учебной программы (акцент на сложные цели обучения, темы разделов/подразделов за предыдущие годы обучения); 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тем и целей обучения программного материала, не освоенных обучающимися, а также вызвавших у них трудности; </a:t>
            </a:r>
          </a:p>
          <a:p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пересмотр календарно-тематических планов с учетом имеющихся пробелов в знаниях по разделам/подразделам/темам (перераспределение часов внутри учебной четверти); 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сложных тем, целей обучения, неосвоенных обучающимися в прошлом учебном году, для повторения, изучения в новом учебном году; 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краткосрочных планов с учетом недостигнутых целей обучения и тем; 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индивидуальных планов работы обучающегося по восполнению пробелов в знаниях;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 анализ: 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урока на основе краткосрочного плана, в котором интегрированы цели обучения по программе пройденного учебного материала;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учебных материалов для обучающихся по не освоенным и вызывавшим трудности целям обучения, темам предмета;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консультаций, дополнительных занятий для обучающихся с целью восполнения пробелов в знаниях по сложным темам и целям обучения;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системного мониторинга качества знаний обучающихся и обсуждение результатов на школьном методическом объединении;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рекомендаций по предметам по итогам мониторинга.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204680"/>
            <a:ext cx="12192000" cy="864096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«ОСНОВЫ ПРАВА»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53671"/>
              </p:ext>
            </p:extLst>
          </p:nvPr>
        </p:nvGraphicFramePr>
        <p:xfrm>
          <a:off x="335360" y="1268760"/>
          <a:ext cx="8928990" cy="160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86"/>
                <a:gridCol w="2301286"/>
                <a:gridCol w="1472823"/>
                <a:gridCol w="1472823"/>
                <a:gridCol w="1380772"/>
              </a:tblGrid>
              <a:tr h="42251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процедур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суммативного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оценивания по учебному предмету «Основы права»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2518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процедур </a:t>
                      </a:r>
                      <a:r>
                        <a:rPr lang="ru-RU" sz="1600" i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суммативного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оценивания за раздел/сквозную тему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2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четверть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четверть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четверть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461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1344" y="3429000"/>
            <a:ext cx="1142459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Типовым учебным планам обновленного содержания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учебная нагрузка по предмету «Основы права» в классах общественно-гуманитарного и естественно-математического направлений составляет: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</a:rPr>
              <a:t>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10-м классе – 1 час в неделю, 34 часа в учебном году; </a:t>
            </a:r>
          </a:p>
          <a:p>
            <a:pPr algn="just"/>
            <a:r>
              <a:rPr lang="ru-RU" dirty="0">
                <a:solidFill>
                  <a:srgbClr val="000000"/>
                </a:solidFill>
              </a:rPr>
              <a:t>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11-м классе – 1 час в неделю, 34 часа в учебном году. 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243 </a:t>
            </a:r>
          </a:p>
          <a:p>
            <a:pPr algn="just"/>
            <a:endParaRPr lang="ru-RU" sz="1400" dirty="0">
              <a:latin typeface="Calibri" panose="020F0502020204030204" pitchFamily="34" charset="0"/>
            </a:endParaRPr>
          </a:p>
          <a:p>
            <a:pPr algn="just"/>
            <a:r>
              <a:rPr lang="ru-RU" b="1" i="1" dirty="0">
                <a:latin typeface="Calibri" panose="020F0502020204030204" pitchFamily="34" charset="0"/>
              </a:rPr>
              <a:t>Согласно Типовым учебным планам с сокращением учебной нагрузки </a:t>
            </a:r>
            <a:r>
              <a:rPr lang="ru-RU" i="1" dirty="0">
                <a:latin typeface="Times New Roman" panose="02020603050405020304" pitchFamily="18" charset="0"/>
              </a:rPr>
              <a:t>учебная нагрузка по предмету «Основы права» составляет: </a:t>
            </a:r>
            <a:endParaRPr lang="ru-RU" dirty="0"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>
                <a:latin typeface="Times New Roman" panose="02020603050405020304" pitchFamily="18" charset="0"/>
              </a:rPr>
              <a:t>общественно-гуманитарное направление </a:t>
            </a:r>
            <a:endParaRPr lang="ru-RU" dirty="0">
              <a:latin typeface="Times New Roman" panose="02020603050405020304" pitchFamily="18" charset="0"/>
            </a:endParaRPr>
          </a:p>
          <a:p>
            <a:pPr algn="just"/>
            <a:r>
              <a:rPr lang="ru-RU" dirty="0"/>
              <a:t> </a:t>
            </a:r>
            <a:r>
              <a:rPr lang="ru-RU" i="1" dirty="0">
                <a:latin typeface="Times New Roman" panose="02020603050405020304" pitchFamily="18" charset="0"/>
              </a:rPr>
              <a:t>в 10-11 классах – 3 часа в неделю, 102 часа в учебном году; </a:t>
            </a:r>
            <a:endParaRPr lang="ru-RU" dirty="0"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</a:rPr>
              <a:t>естественно-математическое </a:t>
            </a:r>
            <a:r>
              <a:rPr lang="ru-RU" b="1" i="1" dirty="0">
                <a:latin typeface="Times New Roman" panose="02020603050405020304" pitchFamily="18" charset="0"/>
              </a:rPr>
              <a:t>направление 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/>
              <a:t> </a:t>
            </a:r>
            <a:r>
              <a:rPr lang="ru-RU" i="1" dirty="0">
                <a:latin typeface="Times New Roman" panose="02020603050405020304" pitchFamily="18" charset="0"/>
              </a:rPr>
              <a:t>в 10-11 классах – 2 часа в неделю, 68 часов в учебном году. </a:t>
            </a:r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2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376" y="476672"/>
            <a:ext cx="11521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суммативных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оцениванийпо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предмету «Основы права»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Суммативное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оценивание по предмету предполагает проведение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суммативных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оцениваний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за раздел (СОР). 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59496" y="1484784"/>
            <a:ext cx="7101403" cy="21762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159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2357430"/>
            <a:ext cx="12192000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358775" algn="ctr" fontAlgn="base">
              <a:spcBef>
                <a:spcPct val="0"/>
              </a:spcBef>
              <a:spcAft>
                <a:spcPct val="0"/>
              </a:spcAft>
              <a:tabLst>
                <a:tab pos="577850" algn="l"/>
                <a:tab pos="885825" algn="l"/>
              </a:tabLst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СПАСИБО ЗА ВНИМАНИЕ!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61379"/>
            <a:ext cx="12192000" cy="75600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ПРАВОВОЕ ОБЕСПЕЧЕНИЕ УЧЕБНО-ВОСПИТАТЕЛЬНОГО ПРОЦЕССА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ОРГАНИЗАЦИЯХ </a:t>
            </a:r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СРЕДНЕГО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42406"/>
            <a:ext cx="11917324" cy="5915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государственных общеобязательных стандартов образования всех уровней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далее – ГОСО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приказ Министра образования и науки Республики Казахстан от 31 октября 2018 года № 604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 на 28 августа 2020 года № 372)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https://adilet.zan.kz/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rus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/docs/V1800017669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учебных планов начального, основного среднего, общего среднего образования Республики Казахстан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(далее – ТУП)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приказ Министра образования и науки 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8 ноября 2012 года № 500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 на 26 марта 2021 г. № 125)</a:t>
            </a:r>
            <a:r>
              <a:rPr lang="ru-RU" sz="15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  <a:hlinkClick r:id="rId3"/>
              </a:rPr>
              <a:t>https://adilet.zan.kz/rus/docs/V1200008170</a:t>
            </a:r>
            <a:r>
              <a:rPr lang="kk-KZ" sz="1500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учебных программ по общеобразовательным предметам, курсам по выбору и факультативам для общеобразовательных организаций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от 3 апреля 2013 года № 115 (с изменениями и дополнениями на 27 ноября 2020 г. № 496) 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https://adilet.zan.kz/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rus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/docs/V1300008424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приказ Министра образования и науки РК от 18 марта 2008 года № 125 (с изменениями и дополнениями на 31 мая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года № 248) 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adilet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zan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kz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rus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docs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080005191_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Санитарных правил 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требования к объектам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приказ Министра здравоохранения Республики Казахстан от 16 августа 2017 года №611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  <a:hlinkClick r:id="rId6"/>
              </a:rPr>
              <a:t>https://adilet.zan.kz/rus/docs/V1700015681</a:t>
            </a:r>
            <a:r>
              <a:rPr lang="kk-KZ" sz="1500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учебников, учебно-методических комплексов, пособий и другой дополнительной литературы, в том числе на электронных носителях» приказ Министра образования и науки Республики Казахстан от 22 мая 2020 года № 216; 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и дополнений в некоторые приказы Министра образования и науки РК» приказ Министра образования и науки РК от 26 июля 2019 года №334;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правил деятельности организаций образования соответствующих типов» приказ Министра образования и науки РК № 595 от 30 октября 2018 года;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правил деятельности видов специальных организаций образования» приказ Министра образования и науки Республики Казахстан от 14 февраля 2017 года № 66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8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61379"/>
            <a:ext cx="12192000" cy="75600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ПРАВОВОЕ ОБЕСПЕЧЕНИЕ УЧЕБНО-ВОСПИТАТЕЛЬНОГО ПРОЦЕССА 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ОРГАНИЗАЦИЯХ </a:t>
            </a:r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СРЕДНЕГО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7348" y="817379"/>
            <a:ext cx="11737304" cy="5915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подушевого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нормативного финансирования дошкольного воспитания и обучения,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высшего и послевузовского образования» приказ Министра образования и науки Республики Казахстан от 27 ноября 2017 года № 596 (с внесенными последними изменениями на 21.09.2018 № 477);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формы документов строгой отчетности, используемых организациями образования в образовательной деятельности» приказ исполняющего обязанности Министра образования и науки Республики Казахстан от 23 октября 2007 года № 502 (с внесенными последними изменениями на 16.05.2019 № 208);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норм оснащения оборудованием и мебелью организаций дошкольного, среднего образования, а также специальных организаций образования» приказ Министра образования и науки Республики Казахстан от 22 января 2016 года № 70 (с внесенными последними изменениями и дополнениями на 29.12.2017 № 662);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и условий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образования, и иных гражданских служащих в сфере образования и науки» приказ Министра образования и науки Республики Казахстан от  27 января 2016 года № 83;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документов, обязательных для ведения педагогами организаций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образования, и их формы» приказ Министра образования и науки Республики Казахстан от 6 апреля 2020 года № 130;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Методических рекомендаций по осуществлению учебного процесса в организациях образования в период ограничительных мер, связанных с распространением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инфекции» приказ Министра образования и науки Республики Казахстан от 13 августа 2020 года № 345;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внесении изменения в приказ Министра образования и науки Республики Казахстан от 20 марта 2015 года № 137 «Об утверждении Правил организации учебного процесса по дистанционным образовательным технологиям» приказ Министра образования и науки Республики Казахстан от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августа 2020 года № 374.</a:t>
            </a:r>
            <a:endParaRPr lang="ru-RU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2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119336" y="61378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Приведен перечень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нормативных правовых актов, касающихся системы среднего образования, утвержденный на основании Закона «О статусе педагога», принятого 27 декабря 2019 года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9336" y="1340768"/>
            <a:ext cx="119533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5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внесении изменений в приказ исполняющего обязанности Министра образования и науки РК от 16 мая 2008 года № 272 "Об утверждении Типовых правил организации деятельности педагогического совета»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№125 от 02.04.2020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Перечня документов, обязательных для ведения педагогами организаций образования, и их формы»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№130 от 06.04.2020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перечня должностей педагога»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№145 от 15.04.2020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определения особенностей режима рабочего времени и времени отдыха педагога»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№153 от 21.04.2020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педагогической переподготовки»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№110 от 17.03.2020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внесении изменений в приказ МОН РК от 16 января 2015 года № 12 «Об утверждении Правил присвоения звания «Лучший педагог»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№157 от 23.04.2020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выплаты и размера вознаграждения обладателю звания «Лучший педагог»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 РК №204 от 14.04.2020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организации наставничества и требований к педагогам, осуществляющим наставничество» 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от 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внесении изменений в приказ МОН РК от 13 июля 2009 года № 338 «Об утверждении Типовых квалификационных характеристик должностей педагогических работников и приравненных к ним лиц» 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№169 от 30.04.2020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некоторых вопросах педагогической этики»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№190 от 11.05.2020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«Об утверждении правил присвоения (подтверждения) квалификационных категорий педагогов»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приказ МОН РК №192 от 11.05.2020 г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5971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ОСНОВНЫМИ ПОКАЗАТЕЛЯМИ ДЛЯ ОРГАНИЗАЦИИ РАБОТЫ ПО ВОСПОЛНЕНИЮ ПОТЕРЬ В ЗНАНИЯХ ОБУЧАЮЩИХСЯ ЯВЛЯЮТСЯ: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AutoShape 1"/>
          <p:cNvSpPr>
            <a:spLocks/>
          </p:cNvSpPr>
          <p:nvPr/>
        </p:nvSpPr>
        <p:spPr bwMode="auto">
          <a:xfrm>
            <a:off x="0" y="1071546"/>
            <a:ext cx="12192000" cy="5786454"/>
          </a:xfrm>
          <a:custGeom>
            <a:avLst/>
            <a:gdLst/>
            <a:ahLst/>
            <a:cxnLst>
              <a:cxn ang="0">
                <a:pos x="9840" y="3785"/>
              </a:cxn>
              <a:cxn ang="0">
                <a:pos x="0" y="3785"/>
              </a:cxn>
              <a:cxn ang="0">
                <a:pos x="0" y="4100"/>
              </a:cxn>
              <a:cxn ang="0">
                <a:pos x="0" y="4417"/>
              </a:cxn>
              <a:cxn ang="0">
                <a:pos x="0" y="4731"/>
              </a:cxn>
              <a:cxn ang="0">
                <a:pos x="0" y="5046"/>
              </a:cxn>
              <a:cxn ang="0">
                <a:pos x="0" y="5362"/>
              </a:cxn>
              <a:cxn ang="0">
                <a:pos x="0" y="5677"/>
              </a:cxn>
              <a:cxn ang="0">
                <a:pos x="0" y="5991"/>
              </a:cxn>
              <a:cxn ang="0">
                <a:pos x="0" y="6308"/>
              </a:cxn>
              <a:cxn ang="0">
                <a:pos x="0" y="6622"/>
              </a:cxn>
              <a:cxn ang="0">
                <a:pos x="9840" y="6622"/>
              </a:cxn>
              <a:cxn ang="0">
                <a:pos x="9840" y="6308"/>
              </a:cxn>
              <a:cxn ang="0">
                <a:pos x="9840" y="5991"/>
              </a:cxn>
              <a:cxn ang="0">
                <a:pos x="9840" y="5677"/>
              </a:cxn>
              <a:cxn ang="0">
                <a:pos x="9840" y="5362"/>
              </a:cxn>
              <a:cxn ang="0">
                <a:pos x="9840" y="5046"/>
              </a:cxn>
              <a:cxn ang="0">
                <a:pos x="9840" y="4731"/>
              </a:cxn>
              <a:cxn ang="0">
                <a:pos x="9840" y="4417"/>
              </a:cxn>
              <a:cxn ang="0">
                <a:pos x="9840" y="4100"/>
              </a:cxn>
              <a:cxn ang="0">
                <a:pos x="9840" y="3785"/>
              </a:cxn>
              <a:cxn ang="0">
                <a:pos x="9840" y="0"/>
              </a:cxn>
              <a:cxn ang="0">
                <a:pos x="0" y="0"/>
              </a:cxn>
              <a:cxn ang="0">
                <a:pos x="0" y="317"/>
              </a:cxn>
              <a:cxn ang="0">
                <a:pos x="0" y="317"/>
              </a:cxn>
              <a:cxn ang="0">
                <a:pos x="0" y="631"/>
              </a:cxn>
              <a:cxn ang="0">
                <a:pos x="0" y="948"/>
              </a:cxn>
              <a:cxn ang="0">
                <a:pos x="0" y="1263"/>
              </a:cxn>
              <a:cxn ang="0">
                <a:pos x="0" y="1577"/>
              </a:cxn>
              <a:cxn ang="0">
                <a:pos x="0" y="1894"/>
              </a:cxn>
              <a:cxn ang="0">
                <a:pos x="0" y="2208"/>
              </a:cxn>
              <a:cxn ang="0">
                <a:pos x="0" y="2523"/>
              </a:cxn>
              <a:cxn ang="0">
                <a:pos x="0" y="2839"/>
              </a:cxn>
              <a:cxn ang="0">
                <a:pos x="0" y="3154"/>
              </a:cxn>
              <a:cxn ang="0">
                <a:pos x="0" y="3468"/>
              </a:cxn>
              <a:cxn ang="0">
                <a:pos x="0" y="3785"/>
              </a:cxn>
              <a:cxn ang="0">
                <a:pos x="9840" y="3785"/>
              </a:cxn>
              <a:cxn ang="0">
                <a:pos x="9840" y="3468"/>
              </a:cxn>
              <a:cxn ang="0">
                <a:pos x="9840" y="3154"/>
              </a:cxn>
              <a:cxn ang="0">
                <a:pos x="9840" y="2839"/>
              </a:cxn>
              <a:cxn ang="0">
                <a:pos x="9840" y="2523"/>
              </a:cxn>
              <a:cxn ang="0">
                <a:pos x="9840" y="2208"/>
              </a:cxn>
              <a:cxn ang="0">
                <a:pos x="9840" y="1894"/>
              </a:cxn>
              <a:cxn ang="0">
                <a:pos x="9840" y="1577"/>
              </a:cxn>
              <a:cxn ang="0">
                <a:pos x="9840" y="1263"/>
              </a:cxn>
              <a:cxn ang="0">
                <a:pos x="9840" y="948"/>
              </a:cxn>
              <a:cxn ang="0">
                <a:pos x="9840" y="631"/>
              </a:cxn>
              <a:cxn ang="0">
                <a:pos x="9840" y="317"/>
              </a:cxn>
              <a:cxn ang="0">
                <a:pos x="9840" y="317"/>
              </a:cxn>
              <a:cxn ang="0">
                <a:pos x="9840" y="0"/>
              </a:cxn>
            </a:cxnLst>
            <a:rect l="0" t="0" r="r" b="b"/>
            <a:pathLst>
              <a:path w="9840" h="6623">
                <a:moveTo>
                  <a:pt x="9840" y="3785"/>
                </a:moveTo>
                <a:lnTo>
                  <a:pt x="0" y="3785"/>
                </a:lnTo>
                <a:lnTo>
                  <a:pt x="0" y="4100"/>
                </a:lnTo>
                <a:lnTo>
                  <a:pt x="0" y="4417"/>
                </a:lnTo>
                <a:lnTo>
                  <a:pt x="0" y="4731"/>
                </a:lnTo>
                <a:lnTo>
                  <a:pt x="0" y="5046"/>
                </a:lnTo>
                <a:lnTo>
                  <a:pt x="0" y="5362"/>
                </a:lnTo>
                <a:lnTo>
                  <a:pt x="0" y="5677"/>
                </a:lnTo>
                <a:lnTo>
                  <a:pt x="0" y="5991"/>
                </a:lnTo>
                <a:lnTo>
                  <a:pt x="0" y="6308"/>
                </a:lnTo>
                <a:lnTo>
                  <a:pt x="0" y="6622"/>
                </a:lnTo>
                <a:lnTo>
                  <a:pt x="9840" y="6622"/>
                </a:lnTo>
                <a:lnTo>
                  <a:pt x="9840" y="6308"/>
                </a:lnTo>
                <a:lnTo>
                  <a:pt x="9840" y="5991"/>
                </a:lnTo>
                <a:lnTo>
                  <a:pt x="9840" y="5677"/>
                </a:lnTo>
                <a:lnTo>
                  <a:pt x="9840" y="5362"/>
                </a:lnTo>
                <a:lnTo>
                  <a:pt x="9840" y="5046"/>
                </a:lnTo>
                <a:lnTo>
                  <a:pt x="9840" y="4731"/>
                </a:lnTo>
                <a:lnTo>
                  <a:pt x="9840" y="4417"/>
                </a:lnTo>
                <a:lnTo>
                  <a:pt x="9840" y="4100"/>
                </a:lnTo>
                <a:lnTo>
                  <a:pt x="9840" y="3785"/>
                </a:lnTo>
                <a:close/>
                <a:moveTo>
                  <a:pt x="9840" y="0"/>
                </a:moveTo>
                <a:lnTo>
                  <a:pt x="0" y="0"/>
                </a:lnTo>
                <a:lnTo>
                  <a:pt x="0" y="317"/>
                </a:lnTo>
                <a:lnTo>
                  <a:pt x="0" y="631"/>
                </a:lnTo>
                <a:lnTo>
                  <a:pt x="0" y="948"/>
                </a:lnTo>
                <a:lnTo>
                  <a:pt x="0" y="1263"/>
                </a:lnTo>
                <a:lnTo>
                  <a:pt x="0" y="1577"/>
                </a:lnTo>
                <a:lnTo>
                  <a:pt x="0" y="1894"/>
                </a:lnTo>
                <a:lnTo>
                  <a:pt x="0" y="2208"/>
                </a:lnTo>
                <a:lnTo>
                  <a:pt x="0" y="2523"/>
                </a:lnTo>
                <a:lnTo>
                  <a:pt x="0" y="2839"/>
                </a:lnTo>
                <a:lnTo>
                  <a:pt x="0" y="3154"/>
                </a:lnTo>
                <a:lnTo>
                  <a:pt x="0" y="3468"/>
                </a:lnTo>
                <a:lnTo>
                  <a:pt x="0" y="3785"/>
                </a:lnTo>
                <a:lnTo>
                  <a:pt x="9840" y="3785"/>
                </a:lnTo>
                <a:lnTo>
                  <a:pt x="9840" y="3468"/>
                </a:lnTo>
                <a:lnTo>
                  <a:pt x="9840" y="3154"/>
                </a:lnTo>
                <a:lnTo>
                  <a:pt x="9840" y="2839"/>
                </a:lnTo>
                <a:lnTo>
                  <a:pt x="9840" y="2523"/>
                </a:lnTo>
                <a:lnTo>
                  <a:pt x="9840" y="2208"/>
                </a:lnTo>
                <a:lnTo>
                  <a:pt x="9840" y="1894"/>
                </a:lnTo>
                <a:lnTo>
                  <a:pt x="9840" y="1577"/>
                </a:lnTo>
                <a:lnTo>
                  <a:pt x="9840" y="1263"/>
                </a:lnTo>
                <a:lnTo>
                  <a:pt x="9840" y="948"/>
                </a:lnTo>
                <a:lnTo>
                  <a:pt x="9840" y="631"/>
                </a:lnTo>
                <a:lnTo>
                  <a:pt x="9840" y="317"/>
                </a:lnTo>
                <a:lnTo>
                  <a:pt x="9840" y="0"/>
                </a:lnTo>
                <a:close/>
              </a:path>
            </a:pathLst>
          </a:custGeom>
          <a:solidFill>
            <a:srgbClr val="DAEDF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981402"/>
            <a:ext cx="12192000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1) пробелы в знаниях по учебной программе предмета; 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2) несформированные умения и навыки учебно-познавательной деятельности; 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3) недостаточный уровень развития личностных качеств, проявления самостоятельности, организованности, необходимых для успешного обучения; 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4) эмоциональный дискомфорт. </a:t>
            </a:r>
            <a:endParaRPr kumimoji="0" lang="ru-RU" sz="15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9163" algn="l"/>
              </a:tabLst>
            </a:pP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работы со слабоуспевающими обучающимися: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совместное планирование уроков, учебной деятельности несколькими педагогами (повторение, закрепление учебного материала, выполнение минимума учебных заданий для ликвидации пробелов, алгоритмизация учебной деятельности по анализу и устранению ошибок и др.);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сопровождение и консультирование в ходе учебной деятельности;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психологической адаптации первоклассников и уязвимых детей;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стимулирование учебной деятельности (поощрение, создание ситуаций успеха, побуждение к активному участию в процессе обучения и др.).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мониторинг учебной деятельности и достижений обучающихся (регулярный опрос обучающихся, проверка выполнения учебных заданий, обратная связь, активизация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самооценивания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др.);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дополнительные занятия и организация взаимопомощи;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с родителями по оказанию поддержки обучающемуся;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системы дистанционного обучения для выполнения самостоятельных заданий.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9163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всех организациях образования будет обеспечен доступ к цифровым платформам с содержательным учебным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контентом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(уроки от ведущих учителей, виртуальные лаборатории для интенсивного погружения, упражнения, тесты и др.).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9163" algn="l"/>
              </a:tabLst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работе по восполнению пробелов в знаниях обучающихся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педагогу необходимо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выявить причины отставания обучающегося и определить уровень его учебных достижений и пробелы в знаниях;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Изучить потребности обучающегося для оказания индивидуальной поддержки;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Разработать индивидуальный план обучения с подбором дифференцированных заданий;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проводить постоянную обратную связь </a:t>
            </a:r>
          </a:p>
          <a:p>
            <a:pPr lvl="0" algn="just"/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79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8572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УЧЕБНЫЙ ПРЕДМЕТ «ГЕОГРАФИЯ»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3968" y="1878005"/>
          <a:ext cx="9501253" cy="1749897"/>
        </p:xfrm>
        <a:graphic>
          <a:graphicData uri="http://schemas.openxmlformats.org/drawingml/2006/table">
            <a:tbl>
              <a:tblPr/>
              <a:tblGrid>
                <a:gridCol w="1898701"/>
                <a:gridCol w="1900638"/>
                <a:gridCol w="1900638"/>
                <a:gridCol w="1900638"/>
                <a:gridCol w="1900638"/>
              </a:tblGrid>
              <a:tr h="285752">
                <a:tc rowSpan="2">
                  <a:txBody>
                    <a:bodyPr/>
                    <a:lstStyle/>
                    <a:p>
                      <a:pPr marL="347980" marR="3460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7980" marR="3460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7980" marR="3460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07415" marR="9004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7415" marR="9004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600" b="1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суммативных</a:t>
                      </a:r>
                      <a:r>
                        <a:rPr lang="ru-RU" sz="1600" b="1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оцениваний</a:t>
                      </a:r>
                      <a:r>
                        <a:rPr lang="ru-RU" sz="1600" b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</a:t>
                      </a:r>
                      <a:r>
                        <a:rPr lang="ru-RU" sz="1600" b="1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0510"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2570" marR="23431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42570" marR="23431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600" b="1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marR="262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262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2570" marR="233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42570" marR="233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37">
                <a:tc>
                  <a:txBody>
                    <a:bodyPr/>
                    <a:lstStyle/>
                    <a:p>
                      <a:pPr marL="347980" marR="3473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7980" marR="3473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ru-RU" sz="16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2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5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77">
                <a:tc>
                  <a:txBody>
                    <a:bodyPr/>
                    <a:lstStyle/>
                    <a:p>
                      <a:pPr marL="347980" marR="34417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7980" marR="34417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ru-RU" sz="16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25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52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89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7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347980" marR="3473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7980" marR="3473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r>
                        <a:rPr lang="ru-RU" sz="16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2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5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88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079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857232"/>
            <a:ext cx="1219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50975" algn="l"/>
                <a:tab pos="1879600" algn="l"/>
                <a:tab pos="2971800" algn="l"/>
                <a:tab pos="4206875" algn="l"/>
                <a:tab pos="5308600" algn="l"/>
                <a:tab pos="56975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оценивание по предмету предполагает проведение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раздел (СОР).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64517" y="3933056"/>
            <a:ext cx="9793088" cy="2592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279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-13304" y="116632"/>
            <a:ext cx="12192000" cy="8572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УЧЕБНЫЕ ПРЕДМЕТЫ «ИСТОРИЯ КАЗАХСТАНА» И «ВСЕМИРНАЯ ИСТОРИЯ»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432" y="1268760"/>
            <a:ext cx="12025336" cy="393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9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Типовая учебная программа по учебному предмету «История Казахстана» для 5-9 классов уровня основного среднего образования по обновленному содержанию, утвержденная приказом МОН РК от 26 июля 2019 года № 334;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9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Типовая учебная программа по учебному предмету «Всемирная история» для 5-9 классов уровня основного среднего образования по обновленному содержанию, утвержденная приказом МОН РК от 26 июля 2019 года № 334.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Типовая учебная программа (с сокращением учебной нагрузки) по учебному предмету «История Казахстана» для 7-9 классов уровня основного среднего образования, утвержденная приказом МОН РК от 27 ноября 2020 года № 496. </a:t>
            </a:r>
            <a:endParaRPr lang="ru-RU" sz="24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57148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ИЗУЧЕНИЯ ПРЕДМЕТА «ИСТОРИЯ КАЗАХСТАНА»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28144" y="667254"/>
            <a:ext cx="6408712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Типовым учебным планам </a:t>
            </a:r>
            <a:r>
              <a:rPr kumimoji="0" lang="ru-RU" altLang="ru-RU" sz="16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обновленного содер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жания объем учебной нагрузки по учебному предмету «История Казахстана» составляет: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в 5-м классе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 6-м классе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в 7-м классе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 8-м классе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в 9-м классе 2 часа в неделю, в учебном году – 68 часов.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624" y="571479"/>
            <a:ext cx="1440160" cy="53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239680" y="983447"/>
            <a:ext cx="604900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Типовым учебным планам </a:t>
            </a:r>
            <a:r>
              <a:rPr kumimoji="0" lang="ru-RU" altLang="ru-RU" sz="16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сокращением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учебной нагрузки объем учебной нагрузки по учебному предмету «История Казахстана» составляет: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в 5-м классе по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 6-м классе 2 часа в неделю, в учебном году – 68 часов;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в 7-м классе 1 час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 8-м классе 1 час в неделю, в учебном году – 34 часа;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в 9-м классе 1 час в неделю, в учебном году – 34 часа.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28" y="3322549"/>
            <a:ext cx="11809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Типовым учебным планам обновленного содержания,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учебная нагрузка по предмету «История Казахстана» в классах общественно-гуманитарного и естественно-математического направлений составляет: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10-11 классах – по 2 часа в неделю и 68 часов в учебном году. </a:t>
            </a: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Типовым учебным планам с сокращением учебной нагрузки,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учебная нагрузка по предмету «История Казахстана» составляет: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общественно-гуманитарное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направление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</a:rPr>
              <a:t>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10-11 классах – 2 часа в неделю, 68 часов в учебном году; 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естественно-математическое направление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</a:rPr>
              <a:t>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10-11 классах – 1 час в неделю, 34 часа в учебном году.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96688" y="332656"/>
            <a:ext cx="5760640" cy="2736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60864" y="332656"/>
            <a:ext cx="6480720" cy="3096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7368" y="4365104"/>
            <a:ext cx="7056784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68008" y="3326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В соответствии с Типовым учебным планом с сокращенной учебной нагрузкой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2164</Words>
  <Application>Microsoft Office PowerPoint</Application>
  <PresentationFormat>Произвольный</PresentationFormat>
  <Paragraphs>228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180</cp:revision>
  <cp:lastPrinted>2021-08-16T09:43:10Z</cp:lastPrinted>
  <dcterms:created xsi:type="dcterms:W3CDTF">2020-09-30T11:01:58Z</dcterms:created>
  <dcterms:modified xsi:type="dcterms:W3CDTF">2021-08-18T08:56:00Z</dcterms:modified>
</cp:coreProperties>
</file>